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57"/>
  </p:notesMasterIdLst>
  <p:handoutMasterIdLst>
    <p:handoutMasterId r:id="rId58"/>
  </p:handoutMasterIdLst>
  <p:sldIdLst>
    <p:sldId id="333" r:id="rId2"/>
    <p:sldId id="257" r:id="rId3"/>
    <p:sldId id="264" r:id="rId4"/>
    <p:sldId id="263" r:id="rId5"/>
    <p:sldId id="317" r:id="rId6"/>
    <p:sldId id="330" r:id="rId7"/>
    <p:sldId id="331" r:id="rId8"/>
    <p:sldId id="262" r:id="rId9"/>
    <p:sldId id="260" r:id="rId10"/>
    <p:sldId id="308" r:id="rId11"/>
    <p:sldId id="321" r:id="rId12"/>
    <p:sldId id="265" r:id="rId13"/>
    <p:sldId id="322" r:id="rId14"/>
    <p:sldId id="309" r:id="rId15"/>
    <p:sldId id="319" r:id="rId16"/>
    <p:sldId id="271" r:id="rId17"/>
    <p:sldId id="269" r:id="rId18"/>
    <p:sldId id="277" r:id="rId19"/>
    <p:sldId id="270" r:id="rId20"/>
    <p:sldId id="310" r:id="rId21"/>
    <p:sldId id="273" r:id="rId22"/>
    <p:sldId id="272" r:id="rId23"/>
    <p:sldId id="274" r:id="rId24"/>
    <p:sldId id="275" r:id="rId25"/>
    <p:sldId id="276" r:id="rId26"/>
    <p:sldId id="324" r:id="rId27"/>
    <p:sldId id="286" r:id="rId28"/>
    <p:sldId id="312" r:id="rId29"/>
    <p:sldId id="278" r:id="rId30"/>
    <p:sldId id="279" r:id="rId31"/>
    <p:sldId id="301" r:id="rId32"/>
    <p:sldId id="304" r:id="rId33"/>
    <p:sldId id="280" r:id="rId34"/>
    <p:sldId id="302" r:id="rId35"/>
    <p:sldId id="281" r:id="rId36"/>
    <p:sldId id="325" r:id="rId37"/>
    <p:sldId id="326" r:id="rId38"/>
    <p:sldId id="332" r:id="rId39"/>
    <p:sldId id="328" r:id="rId40"/>
    <p:sldId id="318" r:id="rId41"/>
    <p:sldId id="282" r:id="rId42"/>
    <p:sldId id="283" r:id="rId43"/>
    <p:sldId id="306" r:id="rId44"/>
    <p:sldId id="305" r:id="rId45"/>
    <p:sldId id="303" r:id="rId46"/>
    <p:sldId id="284" r:id="rId47"/>
    <p:sldId id="285" r:id="rId48"/>
    <p:sldId id="323" r:id="rId49"/>
    <p:sldId id="289" r:id="rId50"/>
    <p:sldId id="290" r:id="rId51"/>
    <p:sldId id="313" r:id="rId52"/>
    <p:sldId id="294" r:id="rId53"/>
    <p:sldId id="314" r:id="rId54"/>
    <p:sldId id="315" r:id="rId55"/>
    <p:sldId id="298" r:id="rId56"/>
  </p:sldIdLst>
  <p:sldSz cx="9144000" cy="6858000" type="screen4x3"/>
  <p:notesSz cx="6858000" cy="9077325"/>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0033CC"/>
    <a:srgbClr val="008000"/>
    <a:srgbClr val="FF6600"/>
    <a:srgbClr val="000066"/>
    <a:srgbClr val="3366CC"/>
    <a:srgbClr val="3366FF"/>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6" autoAdjust="0"/>
    <p:restoredTop sz="94500" autoAdjust="0"/>
  </p:normalViewPr>
  <p:slideViewPr>
    <p:cSldViewPr>
      <p:cViewPr varScale="1">
        <p:scale>
          <a:sx n="81" d="100"/>
          <a:sy n="81" d="100"/>
        </p:scale>
        <p:origin x="16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6"/>
            <a:ext cx="2971800" cy="454025"/>
          </a:xfrm>
          <a:prstGeom prst="rect">
            <a:avLst/>
          </a:prstGeom>
          <a:noFill/>
          <a:ln w="9525">
            <a:noFill/>
            <a:miter lim="800000"/>
            <a:headEnd/>
            <a:tailEnd/>
          </a:ln>
          <a:effectLst/>
        </p:spPr>
        <p:txBody>
          <a:bodyPr vert="horz" wrap="square" lIns="97240" tIns="48620" rIns="97240" bIns="48620" numCol="1" anchor="t" anchorCtr="0" compatLnSpc="1">
            <a:prstTxWarp prst="textNoShape">
              <a:avLst/>
            </a:prstTxWarp>
          </a:bodyPr>
          <a:lstStyle>
            <a:lvl1pPr algn="l" defTabSz="972490">
              <a:defRPr sz="1300"/>
            </a:lvl1pPr>
          </a:lstStyle>
          <a:p>
            <a:pPr>
              <a:defRPr/>
            </a:pPr>
            <a:endParaRPr lang="es-ES"/>
          </a:p>
        </p:txBody>
      </p:sp>
      <p:sp>
        <p:nvSpPr>
          <p:cNvPr id="107523" name="Rectangle 3"/>
          <p:cNvSpPr>
            <a:spLocks noGrp="1" noChangeArrowheads="1"/>
          </p:cNvSpPr>
          <p:nvPr>
            <p:ph type="dt" sz="quarter" idx="1"/>
          </p:nvPr>
        </p:nvSpPr>
        <p:spPr bwMode="auto">
          <a:xfrm>
            <a:off x="3886200" y="6"/>
            <a:ext cx="2971800" cy="454025"/>
          </a:xfrm>
          <a:prstGeom prst="rect">
            <a:avLst/>
          </a:prstGeom>
          <a:noFill/>
          <a:ln w="9525">
            <a:noFill/>
            <a:miter lim="800000"/>
            <a:headEnd/>
            <a:tailEnd/>
          </a:ln>
          <a:effectLst/>
        </p:spPr>
        <p:txBody>
          <a:bodyPr vert="horz" wrap="square" lIns="97240" tIns="48620" rIns="97240" bIns="48620" numCol="1" anchor="t" anchorCtr="0" compatLnSpc="1">
            <a:prstTxWarp prst="textNoShape">
              <a:avLst/>
            </a:prstTxWarp>
          </a:bodyPr>
          <a:lstStyle>
            <a:lvl1pPr algn="r" defTabSz="972490">
              <a:defRPr sz="1300"/>
            </a:lvl1pPr>
          </a:lstStyle>
          <a:p>
            <a:pPr>
              <a:defRPr/>
            </a:pPr>
            <a:fld id="{00F3DB0E-9E7B-4967-8B73-C8C780DD8CFB}" type="datetimeFigureOut">
              <a:rPr lang="es-ES"/>
              <a:pPr>
                <a:defRPr/>
              </a:pPr>
              <a:t>05/03/2021</a:t>
            </a:fld>
            <a:endParaRPr lang="es-ES"/>
          </a:p>
        </p:txBody>
      </p:sp>
      <p:sp>
        <p:nvSpPr>
          <p:cNvPr id="107524" name="Rectangle 4"/>
          <p:cNvSpPr>
            <a:spLocks noGrp="1" noChangeArrowheads="1"/>
          </p:cNvSpPr>
          <p:nvPr>
            <p:ph type="ftr" sz="quarter" idx="2"/>
          </p:nvPr>
        </p:nvSpPr>
        <p:spPr bwMode="auto">
          <a:xfrm>
            <a:off x="0" y="8623308"/>
            <a:ext cx="2971800" cy="454025"/>
          </a:xfrm>
          <a:prstGeom prst="rect">
            <a:avLst/>
          </a:prstGeom>
          <a:noFill/>
          <a:ln w="9525">
            <a:noFill/>
            <a:miter lim="800000"/>
            <a:headEnd/>
            <a:tailEnd/>
          </a:ln>
          <a:effectLst/>
        </p:spPr>
        <p:txBody>
          <a:bodyPr vert="horz" wrap="square" lIns="97240" tIns="48620" rIns="97240" bIns="48620" numCol="1" anchor="b" anchorCtr="0" compatLnSpc="1">
            <a:prstTxWarp prst="textNoShape">
              <a:avLst/>
            </a:prstTxWarp>
          </a:bodyPr>
          <a:lstStyle>
            <a:lvl1pPr algn="l" defTabSz="972490">
              <a:defRPr sz="1300"/>
            </a:lvl1pPr>
          </a:lstStyle>
          <a:p>
            <a:pPr>
              <a:defRPr/>
            </a:pPr>
            <a:endParaRPr lang="es-ES"/>
          </a:p>
        </p:txBody>
      </p:sp>
      <p:sp>
        <p:nvSpPr>
          <p:cNvPr id="107525" name="Rectangle 5"/>
          <p:cNvSpPr>
            <a:spLocks noGrp="1" noChangeArrowheads="1"/>
          </p:cNvSpPr>
          <p:nvPr>
            <p:ph type="sldNum" sz="quarter" idx="3"/>
          </p:nvPr>
        </p:nvSpPr>
        <p:spPr bwMode="auto">
          <a:xfrm>
            <a:off x="3886200" y="8623308"/>
            <a:ext cx="2971800" cy="454025"/>
          </a:xfrm>
          <a:prstGeom prst="rect">
            <a:avLst/>
          </a:prstGeom>
          <a:noFill/>
          <a:ln w="9525">
            <a:noFill/>
            <a:miter lim="800000"/>
            <a:headEnd/>
            <a:tailEnd/>
          </a:ln>
          <a:effectLst/>
        </p:spPr>
        <p:txBody>
          <a:bodyPr vert="horz" wrap="square" lIns="97240" tIns="48620" rIns="97240" bIns="48620" numCol="1" anchor="b" anchorCtr="0" compatLnSpc="1">
            <a:prstTxWarp prst="textNoShape">
              <a:avLst/>
            </a:prstTxWarp>
          </a:bodyPr>
          <a:lstStyle>
            <a:lvl1pPr algn="r" defTabSz="972490">
              <a:defRPr sz="1300"/>
            </a:lvl1pPr>
          </a:lstStyle>
          <a:p>
            <a:pPr>
              <a:defRPr/>
            </a:pPr>
            <a:fld id="{061D9A79-CF83-4DF4-861E-9D2D7D8F1ACD}" type="slidenum">
              <a:rPr lang="es-ES"/>
              <a:pPr>
                <a:defRPr/>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6"/>
            <a:ext cx="2971800" cy="454025"/>
          </a:xfrm>
          <a:prstGeom prst="rect">
            <a:avLst/>
          </a:prstGeom>
          <a:noFill/>
          <a:ln w="9525">
            <a:noFill/>
            <a:miter lim="800000"/>
            <a:headEnd/>
            <a:tailEnd/>
          </a:ln>
        </p:spPr>
        <p:txBody>
          <a:bodyPr vert="horz" wrap="square" lIns="97230" tIns="48614" rIns="97230" bIns="48614" numCol="1" anchor="t" anchorCtr="0" compatLnSpc="1">
            <a:prstTxWarp prst="textNoShape">
              <a:avLst/>
            </a:prstTxWarp>
          </a:bodyPr>
          <a:lstStyle>
            <a:lvl1pPr algn="l" defTabSz="969177">
              <a:defRPr sz="1300"/>
            </a:lvl1pPr>
          </a:lstStyle>
          <a:p>
            <a:pPr>
              <a:defRPr/>
            </a:pPr>
            <a:endParaRPr lang="es-ES"/>
          </a:p>
        </p:txBody>
      </p:sp>
      <p:sp>
        <p:nvSpPr>
          <p:cNvPr id="80899" name="Rectangle 3"/>
          <p:cNvSpPr>
            <a:spLocks noGrp="1" noChangeArrowheads="1"/>
          </p:cNvSpPr>
          <p:nvPr>
            <p:ph type="dt" idx="1"/>
          </p:nvPr>
        </p:nvSpPr>
        <p:spPr bwMode="auto">
          <a:xfrm>
            <a:off x="3886200" y="6"/>
            <a:ext cx="2971800" cy="454025"/>
          </a:xfrm>
          <a:prstGeom prst="rect">
            <a:avLst/>
          </a:prstGeom>
          <a:noFill/>
          <a:ln w="9525">
            <a:noFill/>
            <a:miter lim="800000"/>
            <a:headEnd/>
            <a:tailEnd/>
          </a:ln>
        </p:spPr>
        <p:txBody>
          <a:bodyPr vert="horz" wrap="square" lIns="97230" tIns="48614" rIns="97230" bIns="48614" numCol="1" anchor="t" anchorCtr="0" compatLnSpc="1">
            <a:prstTxWarp prst="textNoShape">
              <a:avLst/>
            </a:prstTxWarp>
          </a:bodyPr>
          <a:lstStyle>
            <a:lvl1pPr algn="r" defTabSz="969177">
              <a:defRPr sz="1300"/>
            </a:lvl1pPr>
          </a:lstStyle>
          <a:p>
            <a:pPr>
              <a:defRPr/>
            </a:pPr>
            <a:endParaRPr lang="es-ES"/>
          </a:p>
        </p:txBody>
      </p:sp>
      <p:sp>
        <p:nvSpPr>
          <p:cNvPr id="15364" name="Rectangle 4"/>
          <p:cNvSpPr>
            <a:spLocks noGrp="1" noRot="1" noChangeAspect="1" noChangeArrowheads="1" noTextEdit="1"/>
          </p:cNvSpPr>
          <p:nvPr>
            <p:ph type="sldImg" idx="2"/>
          </p:nvPr>
        </p:nvSpPr>
        <p:spPr bwMode="auto">
          <a:xfrm>
            <a:off x="1160463" y="681038"/>
            <a:ext cx="4537075" cy="3402012"/>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14400" y="4311657"/>
            <a:ext cx="5029200" cy="4084638"/>
          </a:xfrm>
          <a:prstGeom prst="rect">
            <a:avLst/>
          </a:prstGeom>
          <a:noFill/>
          <a:ln w="9525">
            <a:noFill/>
            <a:miter lim="800000"/>
            <a:headEnd/>
            <a:tailEnd/>
          </a:ln>
        </p:spPr>
        <p:txBody>
          <a:bodyPr vert="horz" wrap="square" lIns="97230" tIns="48614" rIns="97230" bIns="48614"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80902" name="Rectangle 6"/>
          <p:cNvSpPr>
            <a:spLocks noGrp="1" noChangeArrowheads="1"/>
          </p:cNvSpPr>
          <p:nvPr>
            <p:ph type="ftr" sz="quarter" idx="4"/>
          </p:nvPr>
        </p:nvSpPr>
        <p:spPr bwMode="auto">
          <a:xfrm>
            <a:off x="0" y="8623308"/>
            <a:ext cx="2971800" cy="454025"/>
          </a:xfrm>
          <a:prstGeom prst="rect">
            <a:avLst/>
          </a:prstGeom>
          <a:noFill/>
          <a:ln w="9525">
            <a:noFill/>
            <a:miter lim="800000"/>
            <a:headEnd/>
            <a:tailEnd/>
          </a:ln>
        </p:spPr>
        <p:txBody>
          <a:bodyPr vert="horz" wrap="square" lIns="97230" tIns="48614" rIns="97230" bIns="48614" numCol="1" anchor="b" anchorCtr="0" compatLnSpc="1">
            <a:prstTxWarp prst="textNoShape">
              <a:avLst/>
            </a:prstTxWarp>
          </a:bodyPr>
          <a:lstStyle>
            <a:lvl1pPr algn="l" defTabSz="969177">
              <a:defRPr sz="1300"/>
            </a:lvl1pPr>
          </a:lstStyle>
          <a:p>
            <a:pPr>
              <a:defRPr/>
            </a:pPr>
            <a:endParaRPr lang="es-ES"/>
          </a:p>
        </p:txBody>
      </p:sp>
      <p:sp>
        <p:nvSpPr>
          <p:cNvPr id="80903" name="Rectangle 7"/>
          <p:cNvSpPr>
            <a:spLocks noGrp="1" noChangeArrowheads="1"/>
          </p:cNvSpPr>
          <p:nvPr>
            <p:ph type="sldNum" sz="quarter" idx="5"/>
          </p:nvPr>
        </p:nvSpPr>
        <p:spPr bwMode="auto">
          <a:xfrm>
            <a:off x="3886200" y="8623308"/>
            <a:ext cx="2971800" cy="454025"/>
          </a:xfrm>
          <a:prstGeom prst="rect">
            <a:avLst/>
          </a:prstGeom>
          <a:noFill/>
          <a:ln w="9525">
            <a:noFill/>
            <a:miter lim="800000"/>
            <a:headEnd/>
            <a:tailEnd/>
          </a:ln>
        </p:spPr>
        <p:txBody>
          <a:bodyPr vert="horz" wrap="square" lIns="97230" tIns="48614" rIns="97230" bIns="48614" numCol="1" anchor="b" anchorCtr="0" compatLnSpc="1">
            <a:prstTxWarp prst="textNoShape">
              <a:avLst/>
            </a:prstTxWarp>
          </a:bodyPr>
          <a:lstStyle>
            <a:lvl1pPr algn="r" defTabSz="969177">
              <a:defRPr sz="1300"/>
            </a:lvl1pPr>
          </a:lstStyle>
          <a:p>
            <a:pPr>
              <a:defRPr/>
            </a:pPr>
            <a:fld id="{AE870BDA-1A9C-480B-A608-260E79B3C801}" type="slidenum">
              <a:rPr lang="en-US"/>
              <a:pPr>
                <a:defRPr/>
              </a:pPr>
              <a:t>‹Nº›</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a:t>Inserta un mapa de tu pa</a:t>
            </a:r>
            <a:r>
              <a:rPr lang="en-US">
                <a:latin typeface="Times New Roman" pitchFamily="18" charset="0"/>
              </a:rPr>
              <a:t>í</a:t>
            </a:r>
            <a:r>
              <a:rPr lang="en-US"/>
              <a: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un animal o </a:t>
            </a:r>
            <a:r>
              <a:rPr kumimoji="0" lang="en-US" sz="2600" dirty="0" err="1"/>
              <a:t>una</a:t>
            </a:r>
            <a:r>
              <a:rPr kumimoji="0" lang="en-US" sz="2600" dirty="0"/>
              <a:t> </a:t>
            </a:r>
            <a:r>
              <a:rPr kumimoji="0" lang="en-US" sz="2600" dirty="0" err="1"/>
              <a:t>planta</a:t>
            </a:r>
            <a:r>
              <a:rPr kumimoji="0" lang="en-US" sz="2600" dirty="0"/>
              <a:t> </a:t>
            </a:r>
            <a:r>
              <a:rPr kumimoji="0" lang="en-US" sz="2600" dirty="0" err="1"/>
              <a:t>que</a:t>
            </a:r>
            <a:r>
              <a:rPr kumimoji="0" lang="en-US" sz="2600" dirty="0"/>
              <a:t> </a:t>
            </a:r>
            <a:r>
              <a:rPr kumimoji="0" lang="en-US" sz="2600" dirty="0" err="1"/>
              <a:t>pueda</a:t>
            </a:r>
            <a:r>
              <a:rPr kumimoji="0" lang="en-US" sz="2600" dirty="0"/>
              <a:t> </a:t>
            </a:r>
            <a:r>
              <a:rPr kumimoji="0" lang="en-US" sz="2600" dirty="0" err="1"/>
              <a:t>encontrarse</a:t>
            </a:r>
            <a:r>
              <a:rPr kumimoji="0" lang="en-US" sz="2600" dirty="0"/>
              <a:t> en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extLst>
      <p:ext uri="{BB962C8B-B14F-4D97-AF65-F5344CB8AC3E}">
        <p14:creationId xmlns:p14="http://schemas.microsoft.com/office/powerpoint/2010/main" val="419548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a:t>Agrega los principales puntos hist</a:t>
            </a:r>
            <a:r>
              <a:rPr lang="en-US">
                <a:latin typeface="Times New Roman" pitchFamily="18" charset="0"/>
              </a:rPr>
              <a:t>ó</a:t>
            </a:r>
            <a:r>
              <a:rPr lang="en-US"/>
              <a:t>ricos de tu pa</a:t>
            </a:r>
            <a:r>
              <a:rPr lang="en-US">
                <a:latin typeface="Times New Roman" pitchFamily="18" charset="0"/>
              </a:rPr>
              <a:t>í</a:t>
            </a:r>
            <a:r>
              <a:rPr lang="en-US"/>
              <a:t>s a la escala de tiempo.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fotografía</a:t>
            </a:r>
            <a:r>
              <a:rPr kumimoji="0" lang="en-US" sz="2600" dirty="0"/>
              <a:t> del </a:t>
            </a:r>
            <a:r>
              <a:rPr kumimoji="0" lang="en-US" sz="2600" dirty="0" err="1"/>
              <a:t>máximo</a:t>
            </a:r>
            <a:r>
              <a:rPr kumimoji="0" lang="en-US" sz="2600" dirty="0"/>
              <a:t> </a:t>
            </a:r>
            <a:r>
              <a:rPr kumimoji="0" lang="en-US" sz="2600" dirty="0" err="1"/>
              <a:t>dirigente</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a:t>
            </a:r>
            <a:r>
              <a:rPr kumimoji="0" lang="en-US" sz="2600" dirty="0" err="1"/>
              <a:t>que</a:t>
            </a:r>
            <a:r>
              <a:rPr kumimoji="0" lang="en-US" sz="2600" dirty="0"/>
              <a:t> </a:t>
            </a:r>
            <a:r>
              <a:rPr kumimoji="0" lang="en-US" sz="2600" dirty="0" err="1"/>
              <a:t>ilustre</a:t>
            </a:r>
            <a:r>
              <a:rPr kumimoji="0" lang="en-US" sz="2600" dirty="0"/>
              <a:t> </a:t>
            </a:r>
            <a:r>
              <a:rPr kumimoji="0" lang="en-US" sz="2600" dirty="0" err="1"/>
              <a:t>algún</a:t>
            </a:r>
            <a:r>
              <a:rPr kumimoji="0" lang="en-US" sz="2600" dirty="0"/>
              <a:t> </a:t>
            </a:r>
            <a:r>
              <a:rPr kumimoji="0" lang="en-US" sz="2600" dirty="0" err="1"/>
              <a:t>aspecto</a:t>
            </a:r>
            <a:r>
              <a:rPr kumimoji="0" lang="en-US" sz="2600" dirty="0"/>
              <a:t> de la </a:t>
            </a:r>
            <a:r>
              <a:rPr kumimoji="0" lang="en-US" sz="2600" dirty="0" err="1"/>
              <a:t>economía</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a:ln/>
        </p:spPr>
      </p:sp>
      <p:sp>
        <p:nvSpPr>
          <p:cNvPr id="35842" name="2 Marcador de notas"/>
          <p:cNvSpPr>
            <a:spLocks noGrp="1"/>
          </p:cNvSpPr>
          <p:nvPr>
            <p:ph type="body" idx="1"/>
          </p:nvPr>
        </p:nvSpPr>
        <p:spPr>
          <a:noFill/>
          <a:ln/>
        </p:spPr>
        <p:txBody>
          <a:bodyPr/>
          <a:lstStyle/>
          <a:p>
            <a:pPr>
              <a:buFontTx/>
              <a:buChar char="•"/>
            </a:pPr>
            <a:r>
              <a:rPr lang="es-PY"/>
              <a:t>Las Reservas Internacionales han superado a la deuda externa, lo que confiere una gran capacidad de endeudamiento al Paraguay</a:t>
            </a:r>
          </a:p>
          <a:p>
            <a:pPr>
              <a:buFontTx/>
              <a:buChar char="•"/>
            </a:pPr>
            <a:r>
              <a:rPr lang="es-PY"/>
              <a:t>Paraguay nunca entró en cesación de pago de sus deudas internacionales</a:t>
            </a:r>
          </a:p>
          <a:p>
            <a:pPr>
              <a:buFontTx/>
              <a:buChar char="•"/>
            </a:pPr>
            <a:r>
              <a:rPr lang="es-PY"/>
              <a:t>La deuda externa se viene reduciendo de manera constante, sin que el país haya recibido ningún tipo de condonación ni beneficio</a:t>
            </a:r>
          </a:p>
          <a:p>
            <a:endParaRPr lang="es-P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kumimoji="0" lang="en-US" sz="2600" dirty="0" err="1"/>
              <a:t>Inserta</a:t>
            </a:r>
            <a:r>
              <a:rPr kumimoji="0" lang="en-US" sz="2600" dirty="0"/>
              <a:t> </a:t>
            </a:r>
            <a:r>
              <a:rPr kumimoji="0" lang="en-US" sz="2600" dirty="0" err="1"/>
              <a:t>una</a:t>
            </a:r>
            <a:r>
              <a:rPr kumimoji="0" lang="en-US" sz="2600" dirty="0"/>
              <a:t> </a:t>
            </a:r>
            <a:r>
              <a:rPr kumimoji="0" lang="en-US" sz="2600" dirty="0" err="1"/>
              <a:t>imagen</a:t>
            </a:r>
            <a:r>
              <a:rPr kumimoji="0" lang="en-US" sz="2600" dirty="0"/>
              <a:t> de </a:t>
            </a:r>
            <a:r>
              <a:rPr kumimoji="0" lang="en-US" sz="2600" dirty="0" err="1"/>
              <a:t>uno</a:t>
            </a:r>
            <a:r>
              <a:rPr kumimoji="0" lang="en-US" sz="2600" dirty="0"/>
              <a:t> de los </a:t>
            </a:r>
            <a:r>
              <a:rPr kumimoji="0" lang="en-US" sz="2600" dirty="0" err="1"/>
              <a:t>puntos</a:t>
            </a:r>
            <a:r>
              <a:rPr kumimoji="0" lang="en-US" sz="2600" dirty="0"/>
              <a:t> de </a:t>
            </a:r>
            <a:r>
              <a:rPr kumimoji="0" lang="en-US" sz="2600" dirty="0" err="1"/>
              <a:t>interés</a:t>
            </a:r>
            <a:r>
              <a:rPr kumimoji="0" lang="en-US" sz="2600" dirty="0"/>
              <a:t> de </a:t>
            </a:r>
            <a:r>
              <a:rPr kumimoji="0" lang="en-US" sz="2600" dirty="0" err="1"/>
              <a:t>tu</a:t>
            </a:r>
            <a:r>
              <a:rPr kumimoji="0" lang="en-US" sz="2600" dirty="0"/>
              <a:t> </a:t>
            </a:r>
            <a:r>
              <a:rPr kumimoji="0" lang="en-US" sz="2600" dirty="0" err="1"/>
              <a:t>país</a:t>
            </a:r>
            <a:r>
              <a:rPr kumimoji="0" lang="en-US" sz="2600"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7C76C-F447-4AE3-8CBB-F401FFCD6716}"/>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0BAF1878-6AE9-4732-9FA7-C3551E7765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FA889A6A-CECE-47A2-A089-92244418788A}"/>
              </a:ext>
            </a:extLst>
          </p:cNvPr>
          <p:cNvSpPr>
            <a:spLocks noGrp="1"/>
          </p:cNvSpPr>
          <p:nvPr>
            <p:ph type="dt" sz="half" idx="10"/>
          </p:nvPr>
        </p:nvSpPr>
        <p:spPr/>
        <p:txBody>
          <a:bodyPr/>
          <a:lstStyle/>
          <a:p>
            <a:pPr>
              <a:defRPr/>
            </a:pPr>
            <a:endParaRPr lang="en-US"/>
          </a:p>
        </p:txBody>
      </p:sp>
      <p:sp>
        <p:nvSpPr>
          <p:cNvPr id="5" name="Marcador de pie de página 4">
            <a:extLst>
              <a:ext uri="{FF2B5EF4-FFF2-40B4-BE49-F238E27FC236}">
                <a16:creationId xmlns:a16="http://schemas.microsoft.com/office/drawing/2014/main" id="{5CC9F7AE-6C6E-41B7-A5F8-31E7ED91A27C}"/>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F9DDCC42-F3B6-459A-872B-1850CAB009CC}"/>
              </a:ext>
            </a:extLst>
          </p:cNvPr>
          <p:cNvSpPr>
            <a:spLocks noGrp="1"/>
          </p:cNvSpPr>
          <p:nvPr>
            <p:ph type="sldNum" sz="quarter" idx="12"/>
          </p:nvPr>
        </p:nvSpPr>
        <p:spPr/>
        <p:txBody>
          <a:bodyPr/>
          <a:lstStyle/>
          <a:p>
            <a:pPr>
              <a:defRPr/>
            </a:pPr>
            <a:fld id="{598E234D-3A99-4E15-BE70-81C2A033BBFD}" type="slidenum">
              <a:rPr lang="en-US" smtClean="0"/>
              <a:pPr>
                <a:defRPr/>
              </a:pPr>
              <a:t>‹Nº›</a:t>
            </a:fld>
            <a:endParaRPr lang="en-US"/>
          </a:p>
        </p:txBody>
      </p:sp>
    </p:spTree>
    <p:extLst>
      <p:ext uri="{BB962C8B-B14F-4D97-AF65-F5344CB8AC3E}">
        <p14:creationId xmlns:p14="http://schemas.microsoft.com/office/powerpoint/2010/main" val="251701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CCF2E-C6B6-47FF-BC06-EE39F90C7094}"/>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0E8C0479-F7FC-4A07-AE90-8DE7E2F9EC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F951B6A9-1A0B-4D5E-B345-22495F977516}"/>
              </a:ext>
            </a:extLst>
          </p:cNvPr>
          <p:cNvSpPr>
            <a:spLocks noGrp="1"/>
          </p:cNvSpPr>
          <p:nvPr>
            <p:ph type="dt" sz="half" idx="10"/>
          </p:nvPr>
        </p:nvSpPr>
        <p:spPr/>
        <p:txBody>
          <a:bodyPr/>
          <a:lstStyle/>
          <a:p>
            <a:pPr>
              <a:defRPr/>
            </a:pPr>
            <a:endParaRPr lang="en-US"/>
          </a:p>
        </p:txBody>
      </p:sp>
      <p:sp>
        <p:nvSpPr>
          <p:cNvPr id="5" name="Marcador de pie de página 4">
            <a:extLst>
              <a:ext uri="{FF2B5EF4-FFF2-40B4-BE49-F238E27FC236}">
                <a16:creationId xmlns:a16="http://schemas.microsoft.com/office/drawing/2014/main" id="{9AA99D86-F4EF-494C-BD96-7A709F5E2297}"/>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4A940D70-ADAC-4B78-A0C1-5BF1DB7DF979}"/>
              </a:ext>
            </a:extLst>
          </p:cNvPr>
          <p:cNvSpPr>
            <a:spLocks noGrp="1"/>
          </p:cNvSpPr>
          <p:nvPr>
            <p:ph type="sldNum" sz="quarter" idx="12"/>
          </p:nvPr>
        </p:nvSpPr>
        <p:spPr/>
        <p:txBody>
          <a:bodyPr/>
          <a:lstStyle/>
          <a:p>
            <a:pPr>
              <a:defRPr/>
            </a:pPr>
            <a:fld id="{09553453-B5C8-4F75-B918-FC18C2629C7D}" type="slidenum">
              <a:rPr lang="en-US" smtClean="0"/>
              <a:pPr>
                <a:defRPr/>
              </a:pPr>
              <a:t>‹Nº›</a:t>
            </a:fld>
            <a:endParaRPr lang="en-US"/>
          </a:p>
        </p:txBody>
      </p:sp>
    </p:spTree>
    <p:extLst>
      <p:ext uri="{BB962C8B-B14F-4D97-AF65-F5344CB8AC3E}">
        <p14:creationId xmlns:p14="http://schemas.microsoft.com/office/powerpoint/2010/main" val="283922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4C3B05-FFC0-4E09-8784-78AC38895BF7}"/>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8C336DB-E5A8-44C2-8802-D529C1FC2045}"/>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9BEA70B8-A159-4117-8AD2-91AE8523C0A0}"/>
              </a:ext>
            </a:extLst>
          </p:cNvPr>
          <p:cNvSpPr>
            <a:spLocks noGrp="1"/>
          </p:cNvSpPr>
          <p:nvPr>
            <p:ph type="dt" sz="half" idx="10"/>
          </p:nvPr>
        </p:nvSpPr>
        <p:spPr/>
        <p:txBody>
          <a:bodyPr/>
          <a:lstStyle/>
          <a:p>
            <a:pPr>
              <a:defRPr/>
            </a:pPr>
            <a:endParaRPr lang="en-US"/>
          </a:p>
        </p:txBody>
      </p:sp>
      <p:sp>
        <p:nvSpPr>
          <p:cNvPr id="5" name="Marcador de pie de página 4">
            <a:extLst>
              <a:ext uri="{FF2B5EF4-FFF2-40B4-BE49-F238E27FC236}">
                <a16:creationId xmlns:a16="http://schemas.microsoft.com/office/drawing/2014/main" id="{B5F54E26-6B08-4486-93F6-028E1BF3037F}"/>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E0891207-3604-4902-8EF8-0D625B34E1E0}"/>
              </a:ext>
            </a:extLst>
          </p:cNvPr>
          <p:cNvSpPr>
            <a:spLocks noGrp="1"/>
          </p:cNvSpPr>
          <p:nvPr>
            <p:ph type="sldNum" sz="quarter" idx="12"/>
          </p:nvPr>
        </p:nvSpPr>
        <p:spPr/>
        <p:txBody>
          <a:bodyPr/>
          <a:lstStyle/>
          <a:p>
            <a:pPr>
              <a:defRPr/>
            </a:pPr>
            <a:fld id="{F0D89C8D-775A-4979-AA43-E532CDA8864F}" type="slidenum">
              <a:rPr lang="en-US" smtClean="0"/>
              <a:pPr>
                <a:defRPr/>
              </a:pPr>
              <a:t>‹Nº›</a:t>
            </a:fld>
            <a:endParaRPr lang="en-US"/>
          </a:p>
        </p:txBody>
      </p:sp>
    </p:spTree>
    <p:extLst>
      <p:ext uri="{BB962C8B-B14F-4D97-AF65-F5344CB8AC3E}">
        <p14:creationId xmlns:p14="http://schemas.microsoft.com/office/powerpoint/2010/main" val="164381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42988" y="225425"/>
            <a:ext cx="7705725" cy="863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042988" y="1304925"/>
            <a:ext cx="3776662" cy="48958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4972050" y="1304925"/>
            <a:ext cx="3776663" cy="4895850"/>
          </a:xfrm>
        </p:spPr>
        <p:txBody>
          <a:bodyPr/>
          <a:lstStyle/>
          <a:p>
            <a:pPr lvl="0"/>
            <a:r>
              <a:rPr lang="es-ES" noProof="0"/>
              <a:t>Haga clic en el icono para agregar una imagen prediseñada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EEC6D9-272A-41DB-A021-E63E541B1F42}" type="slidenum">
              <a:rPr lang="en-US"/>
              <a:pPr>
                <a:defRPr/>
              </a:pPr>
              <a:t>‹Nº›</a:t>
            </a:fld>
            <a:endParaRPr lang="en-US"/>
          </a:p>
        </p:txBody>
      </p:sp>
    </p:spTree>
    <p:extLst>
      <p:ext uri="{BB962C8B-B14F-4D97-AF65-F5344CB8AC3E}">
        <p14:creationId xmlns:p14="http://schemas.microsoft.com/office/powerpoint/2010/main" val="265385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42988" y="225425"/>
            <a:ext cx="7705725" cy="863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042988" y="1304925"/>
            <a:ext cx="7705725" cy="2371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042988" y="3829050"/>
            <a:ext cx="7705725" cy="2371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0A9BD4-AB6C-4FC6-93EB-8D362560D1A0}" type="slidenum">
              <a:rPr lang="en-US"/>
              <a:pPr>
                <a:defRPr/>
              </a:pPr>
              <a:t>‹Nº›</a:t>
            </a:fld>
            <a:endParaRPr lang="en-US"/>
          </a:p>
        </p:txBody>
      </p:sp>
    </p:spTree>
    <p:extLst>
      <p:ext uri="{BB962C8B-B14F-4D97-AF65-F5344CB8AC3E}">
        <p14:creationId xmlns:p14="http://schemas.microsoft.com/office/powerpoint/2010/main" val="320165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9D45D-8ABF-4288-AD57-99ED162B551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3AA7732-BCAF-474D-AFD5-E79BFFC68C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C666FF55-C711-4A34-B3B9-89933D2AE613}"/>
              </a:ext>
            </a:extLst>
          </p:cNvPr>
          <p:cNvSpPr>
            <a:spLocks noGrp="1"/>
          </p:cNvSpPr>
          <p:nvPr>
            <p:ph type="dt" sz="half" idx="10"/>
          </p:nvPr>
        </p:nvSpPr>
        <p:spPr/>
        <p:txBody>
          <a:bodyPr/>
          <a:lstStyle/>
          <a:p>
            <a:pPr>
              <a:defRPr/>
            </a:pPr>
            <a:endParaRPr lang="en-US"/>
          </a:p>
        </p:txBody>
      </p:sp>
      <p:sp>
        <p:nvSpPr>
          <p:cNvPr id="5" name="Marcador de pie de página 4">
            <a:extLst>
              <a:ext uri="{FF2B5EF4-FFF2-40B4-BE49-F238E27FC236}">
                <a16:creationId xmlns:a16="http://schemas.microsoft.com/office/drawing/2014/main" id="{1890A6DE-7EC4-4C3B-98DC-756C11265D2C}"/>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65669735-F022-4802-8863-BD21A241E3B0}"/>
              </a:ext>
            </a:extLst>
          </p:cNvPr>
          <p:cNvSpPr>
            <a:spLocks noGrp="1"/>
          </p:cNvSpPr>
          <p:nvPr>
            <p:ph type="sldNum" sz="quarter" idx="12"/>
          </p:nvPr>
        </p:nvSpPr>
        <p:spPr/>
        <p:txBody>
          <a:bodyPr/>
          <a:lstStyle/>
          <a:p>
            <a:pPr>
              <a:defRPr/>
            </a:pPr>
            <a:fld id="{64490AB2-58AD-4779-ACC5-239E31CD2878}" type="slidenum">
              <a:rPr lang="en-US" smtClean="0"/>
              <a:pPr>
                <a:defRPr/>
              </a:pPr>
              <a:t>‹Nº›</a:t>
            </a:fld>
            <a:endParaRPr lang="en-US"/>
          </a:p>
        </p:txBody>
      </p:sp>
    </p:spTree>
    <p:extLst>
      <p:ext uri="{BB962C8B-B14F-4D97-AF65-F5344CB8AC3E}">
        <p14:creationId xmlns:p14="http://schemas.microsoft.com/office/powerpoint/2010/main" val="264803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A44E4-F663-42D6-A3A8-3CD4AA0F385A}"/>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80BDA8EB-1FA4-49FB-BB2F-6D88A5D56D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B95E2C-18F8-44AC-A96B-E939F24E008E}"/>
              </a:ext>
            </a:extLst>
          </p:cNvPr>
          <p:cNvSpPr>
            <a:spLocks noGrp="1"/>
          </p:cNvSpPr>
          <p:nvPr>
            <p:ph type="dt" sz="half" idx="10"/>
          </p:nvPr>
        </p:nvSpPr>
        <p:spPr/>
        <p:txBody>
          <a:bodyPr/>
          <a:lstStyle/>
          <a:p>
            <a:pPr>
              <a:defRPr/>
            </a:pPr>
            <a:endParaRPr lang="en-US"/>
          </a:p>
        </p:txBody>
      </p:sp>
      <p:sp>
        <p:nvSpPr>
          <p:cNvPr id="5" name="Marcador de pie de página 4">
            <a:extLst>
              <a:ext uri="{FF2B5EF4-FFF2-40B4-BE49-F238E27FC236}">
                <a16:creationId xmlns:a16="http://schemas.microsoft.com/office/drawing/2014/main" id="{36855E99-C137-49E9-9FB0-0F6AACDE23BC}"/>
              </a:ext>
            </a:extLst>
          </p:cNvPr>
          <p:cNvSpPr>
            <a:spLocks noGrp="1"/>
          </p:cNvSpPr>
          <p:nvPr>
            <p:ph type="ftr" sz="quarter" idx="11"/>
          </p:nvPr>
        </p:nvSpPr>
        <p:spPr/>
        <p:txBody>
          <a:bodyPr/>
          <a:lstStyle/>
          <a:p>
            <a:pPr>
              <a:defRPr/>
            </a:pPr>
            <a:endParaRPr lang="en-US"/>
          </a:p>
        </p:txBody>
      </p:sp>
      <p:sp>
        <p:nvSpPr>
          <p:cNvPr id="6" name="Marcador de número de diapositiva 5">
            <a:extLst>
              <a:ext uri="{FF2B5EF4-FFF2-40B4-BE49-F238E27FC236}">
                <a16:creationId xmlns:a16="http://schemas.microsoft.com/office/drawing/2014/main" id="{C07C5FD7-C85D-4C97-B238-8751553DA62C}"/>
              </a:ext>
            </a:extLst>
          </p:cNvPr>
          <p:cNvSpPr>
            <a:spLocks noGrp="1"/>
          </p:cNvSpPr>
          <p:nvPr>
            <p:ph type="sldNum" sz="quarter" idx="12"/>
          </p:nvPr>
        </p:nvSpPr>
        <p:spPr/>
        <p:txBody>
          <a:bodyPr/>
          <a:lstStyle/>
          <a:p>
            <a:pPr>
              <a:defRPr/>
            </a:pPr>
            <a:fld id="{5BC5D866-AFCC-4843-89D2-605A3254A960}" type="slidenum">
              <a:rPr lang="en-US" smtClean="0"/>
              <a:pPr>
                <a:defRPr/>
              </a:pPr>
              <a:t>‹Nº›</a:t>
            </a:fld>
            <a:endParaRPr lang="en-US"/>
          </a:p>
        </p:txBody>
      </p:sp>
    </p:spTree>
    <p:extLst>
      <p:ext uri="{BB962C8B-B14F-4D97-AF65-F5344CB8AC3E}">
        <p14:creationId xmlns:p14="http://schemas.microsoft.com/office/powerpoint/2010/main" val="164874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4DC7D-543F-4B61-852A-F5B9E01CBC7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BC67A41-A96B-4EBE-90CA-5ADC375AB72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9EDE6C91-F04E-4591-9742-099C08737505}"/>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B144B790-83BD-4B7D-B245-1F9A3F9D1C74}"/>
              </a:ext>
            </a:extLst>
          </p:cNvPr>
          <p:cNvSpPr>
            <a:spLocks noGrp="1"/>
          </p:cNvSpPr>
          <p:nvPr>
            <p:ph type="dt" sz="half" idx="10"/>
          </p:nvPr>
        </p:nvSpPr>
        <p:spPr/>
        <p:txBody>
          <a:bodyPr/>
          <a:lstStyle/>
          <a:p>
            <a:pPr>
              <a:defRPr/>
            </a:pPr>
            <a:endParaRPr lang="en-US"/>
          </a:p>
        </p:txBody>
      </p:sp>
      <p:sp>
        <p:nvSpPr>
          <p:cNvPr id="6" name="Marcador de pie de página 5">
            <a:extLst>
              <a:ext uri="{FF2B5EF4-FFF2-40B4-BE49-F238E27FC236}">
                <a16:creationId xmlns:a16="http://schemas.microsoft.com/office/drawing/2014/main" id="{F6A3069C-8EC0-47A0-B46A-B4D339EF6356}"/>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C9BDBF04-091F-447E-AE0E-9DA086ABDE85}"/>
              </a:ext>
            </a:extLst>
          </p:cNvPr>
          <p:cNvSpPr>
            <a:spLocks noGrp="1"/>
          </p:cNvSpPr>
          <p:nvPr>
            <p:ph type="sldNum" sz="quarter" idx="12"/>
          </p:nvPr>
        </p:nvSpPr>
        <p:spPr/>
        <p:txBody>
          <a:bodyPr/>
          <a:lstStyle/>
          <a:p>
            <a:pPr>
              <a:defRPr/>
            </a:pPr>
            <a:fld id="{3A400C8F-7CB4-4BB2-9355-94A877E1AEA6}" type="slidenum">
              <a:rPr lang="en-US" smtClean="0"/>
              <a:pPr>
                <a:defRPr/>
              </a:pPr>
              <a:t>‹Nº›</a:t>
            </a:fld>
            <a:endParaRPr lang="en-US"/>
          </a:p>
        </p:txBody>
      </p:sp>
    </p:spTree>
    <p:extLst>
      <p:ext uri="{BB962C8B-B14F-4D97-AF65-F5344CB8AC3E}">
        <p14:creationId xmlns:p14="http://schemas.microsoft.com/office/powerpoint/2010/main" val="79259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55D3A-F696-4CFE-8016-487B6359B043}"/>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2CB1A2C-3CB7-47FF-9AC8-E836AB1189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35A0D5F-743D-46C0-B04F-3ADA7A4139AA}"/>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4ACE597E-D880-4138-B061-FE151C4F318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6FCDD1-B67D-4F32-9C06-7199EFE7184B}"/>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E167F16F-6195-4476-B409-A4ED3CE3667C}"/>
              </a:ext>
            </a:extLst>
          </p:cNvPr>
          <p:cNvSpPr>
            <a:spLocks noGrp="1"/>
          </p:cNvSpPr>
          <p:nvPr>
            <p:ph type="dt" sz="half" idx="10"/>
          </p:nvPr>
        </p:nvSpPr>
        <p:spPr/>
        <p:txBody>
          <a:bodyPr/>
          <a:lstStyle/>
          <a:p>
            <a:pPr>
              <a:defRPr/>
            </a:pPr>
            <a:endParaRPr lang="en-US"/>
          </a:p>
        </p:txBody>
      </p:sp>
      <p:sp>
        <p:nvSpPr>
          <p:cNvPr id="8" name="Marcador de pie de página 7">
            <a:extLst>
              <a:ext uri="{FF2B5EF4-FFF2-40B4-BE49-F238E27FC236}">
                <a16:creationId xmlns:a16="http://schemas.microsoft.com/office/drawing/2014/main" id="{D424C9D3-D8BB-4EAC-8053-7B8958BE0B73}"/>
              </a:ext>
            </a:extLst>
          </p:cNvPr>
          <p:cNvSpPr>
            <a:spLocks noGrp="1"/>
          </p:cNvSpPr>
          <p:nvPr>
            <p:ph type="ftr" sz="quarter" idx="11"/>
          </p:nvPr>
        </p:nvSpPr>
        <p:spPr/>
        <p:txBody>
          <a:bodyPr/>
          <a:lstStyle/>
          <a:p>
            <a:pPr>
              <a:defRPr/>
            </a:pPr>
            <a:endParaRPr lang="en-US"/>
          </a:p>
        </p:txBody>
      </p:sp>
      <p:sp>
        <p:nvSpPr>
          <p:cNvPr id="9" name="Marcador de número de diapositiva 8">
            <a:extLst>
              <a:ext uri="{FF2B5EF4-FFF2-40B4-BE49-F238E27FC236}">
                <a16:creationId xmlns:a16="http://schemas.microsoft.com/office/drawing/2014/main" id="{363F2A2F-46E8-44AB-B4EA-7D74F0BD0610}"/>
              </a:ext>
            </a:extLst>
          </p:cNvPr>
          <p:cNvSpPr>
            <a:spLocks noGrp="1"/>
          </p:cNvSpPr>
          <p:nvPr>
            <p:ph type="sldNum" sz="quarter" idx="12"/>
          </p:nvPr>
        </p:nvSpPr>
        <p:spPr/>
        <p:txBody>
          <a:bodyPr/>
          <a:lstStyle/>
          <a:p>
            <a:pPr>
              <a:defRPr/>
            </a:pPr>
            <a:fld id="{1BA1BCB3-D6CD-4053-859A-39091C1688BE}" type="slidenum">
              <a:rPr lang="en-US" smtClean="0"/>
              <a:pPr>
                <a:defRPr/>
              </a:pPr>
              <a:t>‹Nº›</a:t>
            </a:fld>
            <a:endParaRPr lang="en-US"/>
          </a:p>
        </p:txBody>
      </p:sp>
    </p:spTree>
    <p:extLst>
      <p:ext uri="{BB962C8B-B14F-4D97-AF65-F5344CB8AC3E}">
        <p14:creationId xmlns:p14="http://schemas.microsoft.com/office/powerpoint/2010/main" val="67121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CED09-81C8-48C8-8BE3-04841F176CB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507F3333-3872-4320-8039-7119819B2DB8}"/>
              </a:ext>
            </a:extLst>
          </p:cNvPr>
          <p:cNvSpPr>
            <a:spLocks noGrp="1"/>
          </p:cNvSpPr>
          <p:nvPr>
            <p:ph type="dt" sz="half" idx="10"/>
          </p:nvPr>
        </p:nvSpPr>
        <p:spPr/>
        <p:txBody>
          <a:bodyPr/>
          <a:lstStyle/>
          <a:p>
            <a:pPr>
              <a:defRPr/>
            </a:pPr>
            <a:endParaRPr lang="en-US"/>
          </a:p>
        </p:txBody>
      </p:sp>
      <p:sp>
        <p:nvSpPr>
          <p:cNvPr id="4" name="Marcador de pie de página 3">
            <a:extLst>
              <a:ext uri="{FF2B5EF4-FFF2-40B4-BE49-F238E27FC236}">
                <a16:creationId xmlns:a16="http://schemas.microsoft.com/office/drawing/2014/main" id="{64B443FF-F8E1-45F1-8843-7034017B4F25}"/>
              </a:ext>
            </a:extLst>
          </p:cNvPr>
          <p:cNvSpPr>
            <a:spLocks noGrp="1"/>
          </p:cNvSpPr>
          <p:nvPr>
            <p:ph type="ftr" sz="quarter" idx="11"/>
          </p:nvPr>
        </p:nvSpPr>
        <p:spPr/>
        <p:txBody>
          <a:bodyPr/>
          <a:lstStyle/>
          <a:p>
            <a:pPr>
              <a:defRPr/>
            </a:pPr>
            <a:endParaRPr lang="en-US"/>
          </a:p>
        </p:txBody>
      </p:sp>
      <p:sp>
        <p:nvSpPr>
          <p:cNvPr id="5" name="Marcador de número de diapositiva 4">
            <a:extLst>
              <a:ext uri="{FF2B5EF4-FFF2-40B4-BE49-F238E27FC236}">
                <a16:creationId xmlns:a16="http://schemas.microsoft.com/office/drawing/2014/main" id="{A661CA3A-B550-4FF0-A775-1026F8754771}"/>
              </a:ext>
            </a:extLst>
          </p:cNvPr>
          <p:cNvSpPr>
            <a:spLocks noGrp="1"/>
          </p:cNvSpPr>
          <p:nvPr>
            <p:ph type="sldNum" sz="quarter" idx="12"/>
          </p:nvPr>
        </p:nvSpPr>
        <p:spPr/>
        <p:txBody>
          <a:bodyPr/>
          <a:lstStyle/>
          <a:p>
            <a:pPr>
              <a:defRPr/>
            </a:pPr>
            <a:fld id="{FA0F066E-6454-4C91-A3FF-455129598066}" type="slidenum">
              <a:rPr lang="en-US" smtClean="0"/>
              <a:pPr>
                <a:defRPr/>
              </a:pPr>
              <a:t>‹Nº›</a:t>
            </a:fld>
            <a:endParaRPr lang="en-US"/>
          </a:p>
        </p:txBody>
      </p:sp>
    </p:spTree>
    <p:extLst>
      <p:ext uri="{BB962C8B-B14F-4D97-AF65-F5344CB8AC3E}">
        <p14:creationId xmlns:p14="http://schemas.microsoft.com/office/powerpoint/2010/main" val="293191261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5C6A36-59FB-4719-A65B-970A84C9DCF2}"/>
              </a:ext>
            </a:extLst>
          </p:cNvPr>
          <p:cNvSpPr>
            <a:spLocks noGrp="1"/>
          </p:cNvSpPr>
          <p:nvPr>
            <p:ph type="dt" sz="half" idx="10"/>
          </p:nvPr>
        </p:nvSpPr>
        <p:spPr/>
        <p:txBody>
          <a:bodyPr/>
          <a:lstStyle/>
          <a:p>
            <a:pPr>
              <a:defRPr/>
            </a:pPr>
            <a:endParaRPr lang="en-US"/>
          </a:p>
        </p:txBody>
      </p:sp>
      <p:sp>
        <p:nvSpPr>
          <p:cNvPr id="3" name="Marcador de pie de página 2">
            <a:extLst>
              <a:ext uri="{FF2B5EF4-FFF2-40B4-BE49-F238E27FC236}">
                <a16:creationId xmlns:a16="http://schemas.microsoft.com/office/drawing/2014/main" id="{0117B1D2-EAD3-4542-BE7E-C5F8AC483487}"/>
              </a:ext>
            </a:extLst>
          </p:cNvPr>
          <p:cNvSpPr>
            <a:spLocks noGrp="1"/>
          </p:cNvSpPr>
          <p:nvPr>
            <p:ph type="ftr" sz="quarter" idx="11"/>
          </p:nvPr>
        </p:nvSpPr>
        <p:spPr/>
        <p:txBody>
          <a:bodyPr/>
          <a:lstStyle/>
          <a:p>
            <a:pPr>
              <a:defRPr/>
            </a:pPr>
            <a:endParaRPr lang="en-US"/>
          </a:p>
        </p:txBody>
      </p:sp>
      <p:sp>
        <p:nvSpPr>
          <p:cNvPr id="4" name="Marcador de número de diapositiva 3">
            <a:extLst>
              <a:ext uri="{FF2B5EF4-FFF2-40B4-BE49-F238E27FC236}">
                <a16:creationId xmlns:a16="http://schemas.microsoft.com/office/drawing/2014/main" id="{852E1CB9-56F1-4A29-B14F-EF30573E0B0F}"/>
              </a:ext>
            </a:extLst>
          </p:cNvPr>
          <p:cNvSpPr>
            <a:spLocks noGrp="1"/>
          </p:cNvSpPr>
          <p:nvPr>
            <p:ph type="sldNum" sz="quarter" idx="12"/>
          </p:nvPr>
        </p:nvSpPr>
        <p:spPr/>
        <p:txBody>
          <a:bodyPr/>
          <a:lstStyle/>
          <a:p>
            <a:pPr>
              <a:defRPr/>
            </a:pPr>
            <a:fld id="{8CCFC454-0965-4B42-A49D-7477F898A900}" type="slidenum">
              <a:rPr lang="en-US" smtClean="0"/>
              <a:pPr>
                <a:defRPr/>
              </a:pPr>
              <a:t>‹Nº›</a:t>
            </a:fld>
            <a:endParaRPr lang="en-US"/>
          </a:p>
        </p:txBody>
      </p:sp>
    </p:spTree>
    <p:extLst>
      <p:ext uri="{BB962C8B-B14F-4D97-AF65-F5344CB8AC3E}">
        <p14:creationId xmlns:p14="http://schemas.microsoft.com/office/powerpoint/2010/main" val="250832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B56B-5FD8-466E-827C-81C3F2F7448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847C8685-55DB-403F-952B-2B38A6F4A23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1495834-2B45-4427-840E-6DDCC9D589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C1B5AB-3E58-40E3-B8DA-8BE6C7B4A420}"/>
              </a:ext>
            </a:extLst>
          </p:cNvPr>
          <p:cNvSpPr>
            <a:spLocks noGrp="1"/>
          </p:cNvSpPr>
          <p:nvPr>
            <p:ph type="dt" sz="half" idx="10"/>
          </p:nvPr>
        </p:nvSpPr>
        <p:spPr/>
        <p:txBody>
          <a:bodyPr/>
          <a:lstStyle/>
          <a:p>
            <a:pPr>
              <a:defRPr/>
            </a:pPr>
            <a:endParaRPr lang="en-US"/>
          </a:p>
        </p:txBody>
      </p:sp>
      <p:sp>
        <p:nvSpPr>
          <p:cNvPr id="6" name="Marcador de pie de página 5">
            <a:extLst>
              <a:ext uri="{FF2B5EF4-FFF2-40B4-BE49-F238E27FC236}">
                <a16:creationId xmlns:a16="http://schemas.microsoft.com/office/drawing/2014/main" id="{AAA57AAF-8298-4F59-9111-3CE9AEF89B80}"/>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732CF722-E97B-4F4A-9754-7F6E4BF17C15}"/>
              </a:ext>
            </a:extLst>
          </p:cNvPr>
          <p:cNvSpPr>
            <a:spLocks noGrp="1"/>
          </p:cNvSpPr>
          <p:nvPr>
            <p:ph type="sldNum" sz="quarter" idx="12"/>
          </p:nvPr>
        </p:nvSpPr>
        <p:spPr/>
        <p:txBody>
          <a:bodyPr/>
          <a:lstStyle/>
          <a:p>
            <a:pPr>
              <a:defRPr/>
            </a:pPr>
            <a:fld id="{012F4D28-34B1-4588-80D2-92185E886FCD}" type="slidenum">
              <a:rPr lang="en-US" smtClean="0"/>
              <a:pPr>
                <a:defRPr/>
              </a:pPr>
              <a:t>‹Nº›</a:t>
            </a:fld>
            <a:endParaRPr lang="en-US"/>
          </a:p>
        </p:txBody>
      </p:sp>
    </p:spTree>
    <p:extLst>
      <p:ext uri="{BB962C8B-B14F-4D97-AF65-F5344CB8AC3E}">
        <p14:creationId xmlns:p14="http://schemas.microsoft.com/office/powerpoint/2010/main" val="235745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E589-319F-4C4A-911B-236FCECB469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263118B2-0D11-4943-B683-74C61E2ECE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419"/>
          </a:p>
        </p:txBody>
      </p:sp>
      <p:sp>
        <p:nvSpPr>
          <p:cNvPr id="4" name="Marcador de texto 3">
            <a:extLst>
              <a:ext uri="{FF2B5EF4-FFF2-40B4-BE49-F238E27FC236}">
                <a16:creationId xmlns:a16="http://schemas.microsoft.com/office/drawing/2014/main" id="{488FBECC-30B7-4975-B525-E5C287119D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E3BB95-A6D1-428B-A0DB-9C01D529514D}"/>
              </a:ext>
            </a:extLst>
          </p:cNvPr>
          <p:cNvSpPr>
            <a:spLocks noGrp="1"/>
          </p:cNvSpPr>
          <p:nvPr>
            <p:ph type="dt" sz="half" idx="10"/>
          </p:nvPr>
        </p:nvSpPr>
        <p:spPr/>
        <p:txBody>
          <a:bodyPr/>
          <a:lstStyle/>
          <a:p>
            <a:pPr>
              <a:defRPr/>
            </a:pPr>
            <a:endParaRPr lang="en-US"/>
          </a:p>
        </p:txBody>
      </p:sp>
      <p:sp>
        <p:nvSpPr>
          <p:cNvPr id="6" name="Marcador de pie de página 5">
            <a:extLst>
              <a:ext uri="{FF2B5EF4-FFF2-40B4-BE49-F238E27FC236}">
                <a16:creationId xmlns:a16="http://schemas.microsoft.com/office/drawing/2014/main" id="{B39FEDCE-2EBC-4340-A7AB-B53AAF94E3D1}"/>
              </a:ext>
            </a:extLst>
          </p:cNvPr>
          <p:cNvSpPr>
            <a:spLocks noGrp="1"/>
          </p:cNvSpPr>
          <p:nvPr>
            <p:ph type="ftr" sz="quarter" idx="11"/>
          </p:nvPr>
        </p:nvSpPr>
        <p:spPr/>
        <p:txBody>
          <a:bodyPr/>
          <a:lstStyle/>
          <a:p>
            <a:pPr>
              <a:defRPr/>
            </a:pPr>
            <a:endParaRPr lang="en-US"/>
          </a:p>
        </p:txBody>
      </p:sp>
      <p:sp>
        <p:nvSpPr>
          <p:cNvPr id="7" name="Marcador de número de diapositiva 6">
            <a:extLst>
              <a:ext uri="{FF2B5EF4-FFF2-40B4-BE49-F238E27FC236}">
                <a16:creationId xmlns:a16="http://schemas.microsoft.com/office/drawing/2014/main" id="{91B52C96-65D6-40A3-96B3-75502C448A1A}"/>
              </a:ext>
            </a:extLst>
          </p:cNvPr>
          <p:cNvSpPr>
            <a:spLocks noGrp="1"/>
          </p:cNvSpPr>
          <p:nvPr>
            <p:ph type="sldNum" sz="quarter" idx="12"/>
          </p:nvPr>
        </p:nvSpPr>
        <p:spPr/>
        <p:txBody>
          <a:bodyPr/>
          <a:lstStyle/>
          <a:p>
            <a:pPr>
              <a:defRPr/>
            </a:pPr>
            <a:fld id="{3D125C17-0CEB-4C04-9094-392029681BE3}" type="slidenum">
              <a:rPr lang="en-US" smtClean="0"/>
              <a:pPr>
                <a:defRPr/>
              </a:pPr>
              <a:t>‹Nº›</a:t>
            </a:fld>
            <a:endParaRPr lang="en-US"/>
          </a:p>
        </p:txBody>
      </p:sp>
    </p:spTree>
    <p:extLst>
      <p:ext uri="{BB962C8B-B14F-4D97-AF65-F5344CB8AC3E}">
        <p14:creationId xmlns:p14="http://schemas.microsoft.com/office/powerpoint/2010/main" val="271129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020C273-2580-49E1-91B0-5363C81207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37DD13C-3CD5-4DEF-B489-299119D8DB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4CD3548-BE73-4D64-8BBB-CCABC013BF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Marcador de pie de página 4">
            <a:extLst>
              <a:ext uri="{FF2B5EF4-FFF2-40B4-BE49-F238E27FC236}">
                <a16:creationId xmlns:a16="http://schemas.microsoft.com/office/drawing/2014/main" id="{FC434BD0-DBF2-47E1-8CCE-D39C254796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Marcador de número de diapositiva 5">
            <a:extLst>
              <a:ext uri="{FF2B5EF4-FFF2-40B4-BE49-F238E27FC236}">
                <a16:creationId xmlns:a16="http://schemas.microsoft.com/office/drawing/2014/main" id="{516425CF-D7DA-4BD2-B6E8-DBFCDA1B24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A0F066E-6454-4C91-A3FF-455129598066}" type="slidenum">
              <a:rPr lang="en-US" smtClean="0"/>
              <a:pPr>
                <a:defRPr/>
              </a:pPr>
              <a:t>‹Nº›</a:t>
            </a:fld>
            <a:endParaRPr lang="en-US"/>
          </a:p>
        </p:txBody>
      </p:sp>
    </p:spTree>
    <p:extLst>
      <p:ext uri="{BB962C8B-B14F-4D97-AF65-F5344CB8AC3E}">
        <p14:creationId xmlns:p14="http://schemas.microsoft.com/office/powerpoint/2010/main" val="9205027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419"/>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cip@cip.org.py" TargetMode="External"/><Relationship Id="rId5" Type="http://schemas.openxmlformats.org/officeDocument/2006/relationships/hyperlink" Target="http://www.cip.org.py/"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ip.org.py/" TargetMode="Externa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hyperlink" Target="http://www.cip.org.p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hyperlink" Target="http://www.cip.org.p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http://go.hrw.com/atlas/locator/paraguay.gif" TargetMode="External"/><Relationship Id="rId5" Type="http://schemas.openxmlformats.org/officeDocument/2006/relationships/image" Target="../media/image6.gi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3.emf"/><Relationship Id="rId4" Type="http://schemas.openxmlformats.org/officeDocument/2006/relationships/hyperlink" Target="http://www.cip.org.p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5.emf"/><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6.emf"/><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8.emf"/><Relationship Id="rId4" Type="http://schemas.openxmlformats.org/officeDocument/2006/relationships/image" Target="../media/image57.gif"/></Relationships>
</file>

<file path=ppt/slides/_rels/slide34.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0.emf"/><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2.emf"/><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64.emf"/><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5.emf"/></Relationships>
</file>

<file path=ppt/slides/_rels/slide38.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6.emf"/></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8.emf"/></Relationships>
</file>

<file path=ppt/slides/_rels/slide4.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9.emf"/></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emf"/></Relationships>
</file>

<file path=ppt/slides/_rels/slide42.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73.emf"/><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75.emf"/><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76.emf"/><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7.gif"/><Relationship Id="rId4" Type="http://schemas.openxmlformats.org/officeDocument/2006/relationships/image" Target="../media/image77.emf"/></Relationships>
</file>

<file path=ppt/slides/_rels/slide46.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78.emf"/><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79.emf"/><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80.emf"/><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81.emf"/></Relationships>
</file>

<file path=ppt/slides/_rels/slide5.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image" Target="../media/image7.emf"/><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82.emf"/></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84.emf"/></Relationships>
</file>

<file path=ppt/slides/_rels/slide5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http://www.banderas-del-mundo.com/America_del_Sur/Paraguay/PAR.gif" TargetMode="External"/><Relationship Id="rId13" Type="http://schemas.openxmlformats.org/officeDocument/2006/relationships/hyperlink" Target="http://www.cip.org.py/" TargetMode="External"/><Relationship Id="rId3" Type="http://schemas.openxmlformats.org/officeDocument/2006/relationships/image" Target="../media/image86.gif"/><Relationship Id="rId7" Type="http://schemas.openxmlformats.org/officeDocument/2006/relationships/image" Target="../media/image88.gif"/><Relationship Id="rId12" Type="http://schemas.openxmlformats.org/officeDocument/2006/relationships/image" Target="../media/image91.gif"/><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http://www.banderas-del-mundo.com/America_del_Sur/Brasil/BRkZIL.gif" TargetMode="External"/><Relationship Id="rId11" Type="http://schemas.openxmlformats.org/officeDocument/2006/relationships/image" Target="../media/image90.jpeg"/><Relationship Id="rId5" Type="http://schemas.openxmlformats.org/officeDocument/2006/relationships/image" Target="../media/image87.gif"/><Relationship Id="rId10" Type="http://schemas.openxmlformats.org/officeDocument/2006/relationships/image" Target="http://www.banderas-del-mundo.com/America_del_Sur/Uruguay/URU.gif" TargetMode="External"/><Relationship Id="rId4" Type="http://schemas.openxmlformats.org/officeDocument/2006/relationships/image" Target="http://www.banderas-del-mundo.com/America_del_Sur/Argentina/ARG.gif" TargetMode="External"/><Relationship Id="rId9" Type="http://schemas.openxmlformats.org/officeDocument/2006/relationships/image" Target="../media/image89.gif"/><Relationship Id="rId14" Type="http://schemas.openxmlformats.org/officeDocument/2006/relationships/image" Target="../media/image92.emf"/></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97.emf"/><Relationship Id="rId4" Type="http://schemas.openxmlformats.org/officeDocument/2006/relationships/hyperlink" Target="http://www.cip.org.p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cip.org.py/"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726B0817-4092-4A85-9D80-F2A3777FFA95}"/>
              </a:ext>
            </a:extLst>
          </p:cNvPr>
          <p:cNvSpPr>
            <a:spLocks noGrp="1"/>
          </p:cNvSpPr>
          <p:nvPr>
            <p:ph type="ftr" sz="quarter" idx="11"/>
          </p:nvPr>
        </p:nvSpPr>
        <p:spPr/>
        <p:txBody>
          <a:bodyPr/>
          <a:lstStyle/>
          <a:p>
            <a:pPr>
              <a:defRPr/>
            </a:pPr>
            <a:endParaRPr lang="en-US"/>
          </a:p>
        </p:txBody>
      </p:sp>
      <p:sp>
        <p:nvSpPr>
          <p:cNvPr id="3" name="Marcador de número de diapositiva 2">
            <a:extLst>
              <a:ext uri="{FF2B5EF4-FFF2-40B4-BE49-F238E27FC236}">
                <a16:creationId xmlns:a16="http://schemas.microsoft.com/office/drawing/2014/main" id="{5E0F1877-BA11-4892-8B9E-F1B526E0482E}"/>
              </a:ext>
            </a:extLst>
          </p:cNvPr>
          <p:cNvSpPr>
            <a:spLocks noGrp="1"/>
          </p:cNvSpPr>
          <p:nvPr>
            <p:ph type="sldNum" sz="quarter" idx="12"/>
          </p:nvPr>
        </p:nvSpPr>
        <p:spPr/>
        <p:txBody>
          <a:bodyPr/>
          <a:lstStyle/>
          <a:p>
            <a:pPr>
              <a:defRPr/>
            </a:pPr>
            <a:fld id="{8CCFC454-0965-4B42-A49D-7477F898A900}" type="slidenum">
              <a:rPr lang="en-US" smtClean="0"/>
              <a:pPr>
                <a:defRPr/>
              </a:pPr>
              <a:t>1</a:t>
            </a:fld>
            <a:endParaRPr lang="en-US"/>
          </a:p>
        </p:txBody>
      </p:sp>
      <p:pic>
        <p:nvPicPr>
          <p:cNvPr id="5" name="Imagen 4">
            <a:extLst>
              <a:ext uri="{FF2B5EF4-FFF2-40B4-BE49-F238E27FC236}">
                <a16:creationId xmlns:a16="http://schemas.microsoft.com/office/drawing/2014/main" id="{47194C8D-33F7-4A02-AE06-C0976A1F4C6F}"/>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rot="5400000">
            <a:off x="1409758" y="857250"/>
            <a:ext cx="6858000" cy="5143500"/>
          </a:xfrm>
          <a:prstGeom prst="rect">
            <a:avLst/>
          </a:prstGeom>
        </p:spPr>
      </p:pic>
      <p:sp>
        <p:nvSpPr>
          <p:cNvPr id="6" name="CuadroTexto 5">
            <a:extLst>
              <a:ext uri="{FF2B5EF4-FFF2-40B4-BE49-F238E27FC236}">
                <a16:creationId xmlns:a16="http://schemas.microsoft.com/office/drawing/2014/main" id="{D1491EFF-28B3-413E-9640-94D6371532DE}"/>
              </a:ext>
            </a:extLst>
          </p:cNvPr>
          <p:cNvSpPr txBox="1"/>
          <p:nvPr/>
        </p:nvSpPr>
        <p:spPr>
          <a:xfrm rot="5400000">
            <a:off x="335770" y="3170539"/>
            <a:ext cx="5805262" cy="1569660"/>
          </a:xfrm>
          <a:prstGeom prst="rect">
            <a:avLst/>
          </a:prstGeom>
          <a:solidFill>
            <a:schemeClr val="accent5">
              <a:alpha val="36000"/>
            </a:schemeClr>
          </a:solidFill>
        </p:spPr>
        <p:txBody>
          <a:bodyPr wrap="square" rtlCol="0">
            <a:spAutoFit/>
          </a:bodyPr>
          <a:lstStyle/>
          <a:p>
            <a:r>
              <a:rPr lang="es-MX" sz="3200" b="1" dirty="0"/>
              <a:t>Informe Económico y de </a:t>
            </a:r>
            <a:br>
              <a:rPr lang="es-MX" sz="3200" b="1" dirty="0"/>
            </a:br>
            <a:r>
              <a:rPr lang="es-MX" sz="3200" b="1" dirty="0"/>
              <a:t>Comercio Exterior del Paraguay</a:t>
            </a:r>
          </a:p>
          <a:p>
            <a:pPr marL="457200" indent="-457200">
              <a:buFont typeface="Wingdings" panose="05000000000000000000" pitchFamily="2" charset="2"/>
              <a:buChar char="Ø"/>
            </a:pPr>
            <a:r>
              <a:rPr lang="es-MX" sz="3200" b="1" dirty="0"/>
              <a:t>Enero a Diciembre 2018</a:t>
            </a:r>
            <a:endParaRPr lang="es-419" sz="3200" b="1" dirty="0"/>
          </a:p>
        </p:txBody>
      </p:sp>
      <p:pic>
        <p:nvPicPr>
          <p:cNvPr id="8" name="Imagen 7">
            <a:extLst>
              <a:ext uri="{FF2B5EF4-FFF2-40B4-BE49-F238E27FC236}">
                <a16:creationId xmlns:a16="http://schemas.microsoft.com/office/drawing/2014/main" id="{F64941C8-B476-4266-8591-EC2193B9FC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95832" y="2852096"/>
            <a:ext cx="3993632" cy="1048607"/>
          </a:xfrm>
          <a:prstGeom prst="rect">
            <a:avLst/>
          </a:prstGeom>
        </p:spPr>
      </p:pic>
      <p:sp>
        <p:nvSpPr>
          <p:cNvPr id="10" name="CuadroTexto 9">
            <a:extLst>
              <a:ext uri="{FF2B5EF4-FFF2-40B4-BE49-F238E27FC236}">
                <a16:creationId xmlns:a16="http://schemas.microsoft.com/office/drawing/2014/main" id="{A55840A8-D70B-40DF-8603-B6F68AFB4F9C}"/>
              </a:ext>
            </a:extLst>
          </p:cNvPr>
          <p:cNvSpPr txBox="1"/>
          <p:nvPr/>
        </p:nvSpPr>
        <p:spPr>
          <a:xfrm rot="5400000">
            <a:off x="-2733829" y="3164150"/>
            <a:ext cx="6741368" cy="646331"/>
          </a:xfrm>
          <a:prstGeom prst="rect">
            <a:avLst/>
          </a:prstGeom>
          <a:noFill/>
        </p:spPr>
        <p:txBody>
          <a:bodyPr wrap="square" rtlCol="0">
            <a:spAutoFit/>
          </a:bodyPr>
          <a:lstStyle/>
          <a:p>
            <a:pPr algn="ctr"/>
            <a:r>
              <a:rPr lang="es-MX" sz="1200" dirty="0"/>
              <a:t>Avda. Brasilia </a:t>
            </a:r>
            <a:r>
              <a:rPr lang="es-MX" sz="1200" dirty="0" err="1"/>
              <a:t>N°</a:t>
            </a:r>
            <a:r>
              <a:rPr lang="es-MX" sz="1200" dirty="0"/>
              <a:t> 1.947 casi Artigas </a:t>
            </a:r>
          </a:p>
          <a:p>
            <a:pPr algn="ctr"/>
            <a:r>
              <a:rPr lang="es-MX" sz="1200" dirty="0"/>
              <a:t>Tel.: +59521299.800</a:t>
            </a:r>
          </a:p>
          <a:p>
            <a:pPr algn="ctr"/>
            <a:r>
              <a:rPr lang="es-MX" sz="1200" dirty="0">
                <a:hlinkClick r:id="rId5"/>
              </a:rPr>
              <a:t>www.cip.org.py</a:t>
            </a:r>
            <a:r>
              <a:rPr lang="es-MX" sz="1200" dirty="0"/>
              <a:t>  - </a:t>
            </a:r>
            <a:r>
              <a:rPr lang="es-MX" sz="1200" dirty="0">
                <a:hlinkClick r:id="rId6"/>
              </a:rPr>
              <a:t>cip@cip.org.py</a:t>
            </a:r>
            <a:r>
              <a:rPr lang="es-MX" sz="1200" dirty="0"/>
              <a:t> </a:t>
            </a:r>
            <a:endParaRPr lang="es-419" sz="1200" dirty="0"/>
          </a:p>
        </p:txBody>
      </p:sp>
    </p:spTree>
    <p:extLst>
      <p:ext uri="{BB962C8B-B14F-4D97-AF65-F5344CB8AC3E}">
        <p14:creationId xmlns:p14="http://schemas.microsoft.com/office/powerpoint/2010/main" val="95069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340768"/>
            <a:ext cx="2786050" cy="703263"/>
          </a:xfrm>
        </p:spPr>
        <p:txBody>
          <a:bodyPr rtlCol="0">
            <a:normAutofit fontScale="90000"/>
          </a:bodyPr>
          <a:lstStyle/>
          <a:p>
            <a:pPr algn="r" fontAlgn="auto">
              <a:spcAft>
                <a:spcPts val="0"/>
              </a:spcAft>
              <a:defRPr/>
            </a:pPr>
            <a:r>
              <a:rPr lang="es-PY" sz="3600" b="1" kern="1200" dirty="0">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n-ea"/>
                <a:cs typeface="Tahoma" pitchFamily="34" charset="0"/>
              </a:rPr>
              <a:t>Inflación</a:t>
            </a:r>
            <a:br>
              <a:rPr lang="es-PY" sz="3600" b="1" kern="1200" dirty="0">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n-ea"/>
                <a:cs typeface="Tahoma" pitchFamily="34" charset="0"/>
              </a:rPr>
            </a:br>
            <a:r>
              <a:rPr lang="es-PY" sz="3600" b="1" kern="1200" dirty="0">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n-ea"/>
                <a:cs typeface="Tahoma" pitchFamily="34" charset="0"/>
              </a:rPr>
              <a:t> Acumulada</a:t>
            </a:r>
            <a:br>
              <a:rPr lang="es-PY" sz="3600" b="1" kern="1200" dirty="0">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n-ea"/>
                <a:cs typeface="Tahoma" pitchFamily="34" charset="0"/>
              </a:rPr>
            </a:br>
            <a:r>
              <a:rPr lang="es-PY" sz="2700" b="1" kern="1200" dirty="0">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n-ea"/>
                <a:cs typeface="Tahoma" pitchFamily="34" charset="0"/>
              </a:rPr>
              <a:t>2013 /2017</a:t>
            </a:r>
          </a:p>
        </p:txBody>
      </p:sp>
      <p:sp>
        <p:nvSpPr>
          <p:cNvPr id="9" name="8 Marcador de número de diapositiva"/>
          <p:cNvSpPr>
            <a:spLocks noGrp="1"/>
          </p:cNvSpPr>
          <p:nvPr>
            <p:ph type="sldNum" sz="quarter" idx="12"/>
          </p:nvPr>
        </p:nvSpPr>
        <p:spPr/>
        <p:txBody>
          <a:bodyPr/>
          <a:lstStyle/>
          <a:p>
            <a:pPr>
              <a:defRPr/>
            </a:pPr>
            <a:fld id="{64490AB2-58AD-4779-ACC5-239E31CD2878}" type="slidenum">
              <a:rPr lang="en-US" smtClean="0">
                <a:solidFill>
                  <a:schemeClr val="tx1"/>
                </a:solidFill>
              </a:rPr>
              <a:pPr>
                <a:defRPr/>
              </a:pPr>
              <a:t>10</a:t>
            </a:fld>
            <a:endParaRPr lang="en-US">
              <a:solidFill>
                <a:schemeClr val="tx1"/>
              </a:solidFill>
            </a:endParaRPr>
          </a:p>
        </p:txBody>
      </p:sp>
      <p:sp>
        <p:nvSpPr>
          <p:cNvPr id="8" name="7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5" name="Imagen 4">
            <a:extLst>
              <a:ext uri="{FF2B5EF4-FFF2-40B4-BE49-F238E27FC236}">
                <a16:creationId xmlns:a16="http://schemas.microsoft.com/office/drawing/2014/main" id="{58667169-DDB8-4B97-A983-8118CFFE27F4}"/>
              </a:ext>
            </a:extLst>
          </p:cNvPr>
          <p:cNvPicPr>
            <a:picLocks noChangeAspect="1"/>
          </p:cNvPicPr>
          <p:nvPr/>
        </p:nvPicPr>
        <p:blipFill>
          <a:blip r:embed="rId4"/>
          <a:stretch>
            <a:fillRect/>
          </a:stretch>
        </p:blipFill>
        <p:spPr>
          <a:xfrm>
            <a:off x="3879170" y="548680"/>
            <a:ext cx="4463276" cy="2715379"/>
          </a:xfrm>
          <a:prstGeom prst="rect">
            <a:avLst/>
          </a:prstGeom>
        </p:spPr>
      </p:pic>
      <p:pic>
        <p:nvPicPr>
          <p:cNvPr id="6" name="Imagen 5">
            <a:extLst>
              <a:ext uri="{FF2B5EF4-FFF2-40B4-BE49-F238E27FC236}">
                <a16:creationId xmlns:a16="http://schemas.microsoft.com/office/drawing/2014/main" id="{F3F98E27-EE74-471E-8D88-81B5D893EADF}"/>
              </a:ext>
            </a:extLst>
          </p:cNvPr>
          <p:cNvPicPr>
            <a:picLocks noChangeAspect="1"/>
          </p:cNvPicPr>
          <p:nvPr/>
        </p:nvPicPr>
        <p:blipFill>
          <a:blip r:embed="rId5"/>
          <a:stretch>
            <a:fillRect/>
          </a:stretch>
        </p:blipFill>
        <p:spPr>
          <a:xfrm>
            <a:off x="179512" y="3502167"/>
            <a:ext cx="8686800" cy="232871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10 Rectángulo"/>
          <p:cNvSpPr>
            <a:spLocks noChangeArrowheads="1"/>
          </p:cNvSpPr>
          <p:nvPr/>
        </p:nvSpPr>
        <p:spPr bwMode="auto">
          <a:xfrm>
            <a:off x="642910" y="5971346"/>
            <a:ext cx="7858180" cy="553998"/>
          </a:xfrm>
          <a:prstGeom prst="rect">
            <a:avLst/>
          </a:prstGeom>
          <a:noFill/>
          <a:ln w="9525">
            <a:noFill/>
            <a:miter lim="800000"/>
            <a:headEnd/>
            <a:tailEnd/>
          </a:ln>
        </p:spPr>
        <p:txBody>
          <a:bodyPr wrap="square">
            <a:spAutoFit/>
          </a:bodyPr>
          <a:lstStyle/>
          <a:p>
            <a:pPr>
              <a:defRPr/>
            </a:pPr>
            <a:r>
              <a:rPr lang="es-ES" sz="1000" u="sng" dirty="0">
                <a:solidFill>
                  <a:schemeClr val="bg1"/>
                </a:solidFill>
                <a:latin typeface="Tahoma" pitchFamily="34" charset="0"/>
                <a:cs typeface="Tahoma" pitchFamily="34" charset="0"/>
              </a:rPr>
              <a:t>OBSERVACIONES</a:t>
            </a:r>
            <a:endParaRPr lang="es-ES" sz="1000" dirty="0">
              <a:solidFill>
                <a:schemeClr val="bg1"/>
              </a:solidFill>
              <a:latin typeface="Tahoma" pitchFamily="34" charset="0"/>
              <a:cs typeface="Tahoma" pitchFamily="34" charset="0"/>
            </a:endParaRPr>
          </a:p>
          <a:p>
            <a:pPr marL="228600" indent="-228600">
              <a:buFontTx/>
              <a:buAutoNum type="alphaLcParenR"/>
              <a:defRPr/>
            </a:pPr>
            <a:r>
              <a:rPr lang="es-ES" sz="1000" dirty="0">
                <a:solidFill>
                  <a:schemeClr val="bg1"/>
                </a:solidFill>
                <a:latin typeface="Tahoma" pitchFamily="34" charset="0"/>
                <a:cs typeface="Tahoma" pitchFamily="34" charset="0"/>
              </a:rPr>
              <a:t>Datos referenciales al cierre de cada mes de casas de cambio locales.</a:t>
            </a:r>
          </a:p>
          <a:p>
            <a:pPr marL="228600" indent="-228600">
              <a:buFontTx/>
              <a:buAutoNum type="alphaLcParenR"/>
              <a:defRPr/>
            </a:pPr>
            <a:r>
              <a:rPr lang="es-ES" sz="1000" dirty="0">
                <a:solidFill>
                  <a:schemeClr val="bg1"/>
                </a:solidFill>
                <a:latin typeface="Tahoma" pitchFamily="34" charset="0"/>
                <a:cs typeface="Tahoma" pitchFamily="34" charset="0"/>
              </a:rPr>
              <a:t> Tipo vendedor mayorista - Casas de Cambio del mercado.</a:t>
            </a:r>
          </a:p>
        </p:txBody>
      </p:sp>
      <p:sp>
        <p:nvSpPr>
          <p:cNvPr id="112646" name="8 CuadroTexto"/>
          <p:cNvSpPr txBox="1">
            <a:spLocks noChangeArrowheads="1"/>
          </p:cNvSpPr>
          <p:nvPr/>
        </p:nvSpPr>
        <p:spPr bwMode="auto">
          <a:xfrm>
            <a:off x="71438" y="210901"/>
            <a:ext cx="9072562" cy="646331"/>
          </a:xfrm>
          <a:prstGeom prst="rect">
            <a:avLst/>
          </a:prstGeom>
          <a:noFill/>
          <a:ln w="9525">
            <a:noFill/>
            <a:miter lim="800000"/>
            <a:headEnd/>
            <a:tailEnd/>
          </a:ln>
        </p:spPr>
        <p:txBody>
          <a:bodyPr wrap="square">
            <a:spAutoFit/>
          </a:bodyPr>
          <a:lstStyle/>
          <a:p>
            <a:pPr algn="ctr"/>
            <a:r>
              <a:rPr lang="es-ES" sz="1800" b="1" dirty="0">
                <a:latin typeface="Tahoma" pitchFamily="34" charset="0"/>
                <a:cs typeface="Tahoma" pitchFamily="34" charset="0"/>
              </a:rPr>
              <a:t>EVOLUCION DE LA COTIZACION DEL DOLAR  AMERICANO</a:t>
            </a:r>
          </a:p>
          <a:p>
            <a:pPr algn="ctr"/>
            <a:r>
              <a:rPr lang="es-ES" sz="1800" b="1" dirty="0">
                <a:latin typeface="Tahoma" pitchFamily="34" charset="0"/>
                <a:cs typeface="Tahoma" pitchFamily="34" charset="0"/>
              </a:rPr>
              <a:t>CON RESPECTO AL GUARANI </a:t>
            </a:r>
            <a:r>
              <a:rPr lang="es-ES" sz="1800" b="1" i="1" dirty="0">
                <a:latin typeface="Tahoma" pitchFamily="34" charset="0"/>
                <a:cs typeface="Tahoma" pitchFamily="34" charset="0"/>
              </a:rPr>
              <a:t>(2001- 2017)</a:t>
            </a:r>
          </a:p>
        </p:txBody>
      </p:sp>
      <p:sp>
        <p:nvSpPr>
          <p:cNvPr id="12" name="11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11</a:t>
            </a:fld>
            <a:endParaRPr lang="en-US" dirty="0">
              <a:solidFill>
                <a:schemeClr val="tx1"/>
              </a:solidFill>
            </a:endParaRPr>
          </a:p>
        </p:txBody>
      </p:sp>
      <p:sp>
        <p:nvSpPr>
          <p:cNvPr id="9" name="8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8" name="Imagen 7">
            <a:extLst>
              <a:ext uri="{FF2B5EF4-FFF2-40B4-BE49-F238E27FC236}">
                <a16:creationId xmlns:a16="http://schemas.microsoft.com/office/drawing/2014/main" id="{A86D540E-D4C2-4A47-9FF9-6DCA50EF87A9}"/>
              </a:ext>
            </a:extLst>
          </p:cNvPr>
          <p:cNvPicPr>
            <a:picLocks noChangeAspect="1"/>
          </p:cNvPicPr>
          <p:nvPr/>
        </p:nvPicPr>
        <p:blipFill>
          <a:blip r:embed="rId4"/>
          <a:stretch>
            <a:fillRect/>
          </a:stretch>
        </p:blipFill>
        <p:spPr>
          <a:xfrm>
            <a:off x="1352730" y="950534"/>
            <a:ext cx="6315614" cy="3360084"/>
          </a:xfrm>
          <a:prstGeom prst="rect">
            <a:avLst/>
          </a:prstGeom>
        </p:spPr>
      </p:pic>
      <p:pic>
        <p:nvPicPr>
          <p:cNvPr id="10" name="Imagen 9">
            <a:extLst>
              <a:ext uri="{FF2B5EF4-FFF2-40B4-BE49-F238E27FC236}">
                <a16:creationId xmlns:a16="http://schemas.microsoft.com/office/drawing/2014/main" id="{6D0668E0-9B2D-414D-9BD9-6E753FDFEDD6}"/>
              </a:ext>
            </a:extLst>
          </p:cNvPr>
          <p:cNvPicPr>
            <a:picLocks noChangeAspect="1"/>
          </p:cNvPicPr>
          <p:nvPr/>
        </p:nvPicPr>
        <p:blipFill>
          <a:blip r:embed="rId5"/>
          <a:stretch>
            <a:fillRect/>
          </a:stretch>
        </p:blipFill>
        <p:spPr>
          <a:xfrm>
            <a:off x="1792636" y="4477845"/>
            <a:ext cx="5587676" cy="1973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comercio-internacional-500x277.jpg"/>
          <p:cNvPicPr>
            <a:picLocks noChangeAspect="1"/>
          </p:cNvPicPr>
          <p:nvPr/>
        </p:nvPicPr>
        <p:blipFill>
          <a:blip r:embed="rId3">
            <a:lum bright="30000"/>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571480"/>
            <a:ext cx="9144000" cy="5643602"/>
          </a:xfrm>
          <a:prstGeom prst="rect">
            <a:avLst/>
          </a:prstGeom>
        </p:spPr>
      </p:pic>
      <p:sp>
        <p:nvSpPr>
          <p:cNvPr id="36868" name="8 CuadroTexto"/>
          <p:cNvSpPr txBox="1">
            <a:spLocks noChangeArrowheads="1"/>
          </p:cNvSpPr>
          <p:nvPr/>
        </p:nvSpPr>
        <p:spPr bwMode="auto">
          <a:xfrm>
            <a:off x="18132" y="1196752"/>
            <a:ext cx="9144000" cy="1077218"/>
          </a:xfrm>
          <a:prstGeom prst="rect">
            <a:avLst/>
          </a:prstGeom>
          <a:noFill/>
          <a:ln w="9525">
            <a:noFill/>
            <a:miter lim="800000"/>
            <a:headEnd/>
            <a:tailEnd/>
          </a:ln>
        </p:spPr>
        <p:txBody>
          <a:bodyPr wrap="square">
            <a:spAutoFit/>
          </a:bodyPr>
          <a:lstStyle/>
          <a:p>
            <a:pPr algn="ctr"/>
            <a:r>
              <a:rPr lang="es-ES" sz="3200" b="1" dirty="0">
                <a:solidFill>
                  <a:srgbClr val="0033CC"/>
                </a:solidFill>
                <a:effectLst>
                  <a:outerShdw blurRad="38100" dist="38100" dir="2700000" algn="tl">
                    <a:srgbClr val="000000">
                      <a:alpha val="43137"/>
                    </a:srgbClr>
                  </a:outerShdw>
                </a:effectLst>
                <a:latin typeface="Tahoma" pitchFamily="34" charset="0"/>
              </a:rPr>
              <a:t>ESTADISTICAS </a:t>
            </a:r>
          </a:p>
          <a:p>
            <a:pPr algn="ctr"/>
            <a:r>
              <a:rPr lang="es-ES" sz="3200" b="1" dirty="0">
                <a:solidFill>
                  <a:srgbClr val="0033CC"/>
                </a:solidFill>
                <a:effectLst>
                  <a:outerShdw blurRad="38100" dist="38100" dir="2700000" algn="tl">
                    <a:srgbClr val="000000">
                      <a:alpha val="43137"/>
                    </a:srgbClr>
                  </a:outerShdw>
                </a:effectLst>
                <a:latin typeface="Tahoma" pitchFamily="34" charset="0"/>
              </a:rPr>
              <a:t>DE COMERCIO EXTERIOR</a:t>
            </a:r>
          </a:p>
        </p:txBody>
      </p:sp>
      <p:sp>
        <p:nvSpPr>
          <p:cNvPr id="11" name="10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12</a:t>
            </a:fld>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8 CuadroTexto"/>
          <p:cNvSpPr txBox="1">
            <a:spLocks noChangeArrowheads="1"/>
          </p:cNvSpPr>
          <p:nvPr/>
        </p:nvSpPr>
        <p:spPr bwMode="auto">
          <a:xfrm>
            <a:off x="0" y="571500"/>
            <a:ext cx="9144000" cy="584775"/>
          </a:xfrm>
          <a:prstGeom prst="rect">
            <a:avLst/>
          </a:prstGeom>
          <a:noFill/>
          <a:ln w="9525">
            <a:noFill/>
            <a:miter lim="800000"/>
            <a:headEnd/>
            <a:tailEnd/>
          </a:ln>
        </p:spPr>
        <p:txBody>
          <a:bodyPr wrap="square">
            <a:spAutoFit/>
          </a:bodyPr>
          <a:lstStyle/>
          <a:p>
            <a:pPr algn="ctr"/>
            <a:r>
              <a:rPr lang="es-ES" sz="2000" b="1" dirty="0">
                <a:latin typeface="Tahoma" pitchFamily="34" charset="0"/>
              </a:rPr>
              <a:t>IMPORTACIONES DESDE MERCOSUR Y RESTO DEL MUNDO</a:t>
            </a:r>
          </a:p>
          <a:p>
            <a:pPr algn="ctr"/>
            <a:r>
              <a:rPr lang="es-ES" sz="1200" b="1" i="1" dirty="0">
                <a:latin typeface="Tahoma" pitchFamily="34" charset="0"/>
              </a:rPr>
              <a:t>(En Miles de USD)</a:t>
            </a:r>
          </a:p>
        </p:txBody>
      </p:sp>
      <p:sp>
        <p:nvSpPr>
          <p:cNvPr id="11" name="10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13</a:t>
            </a:fld>
            <a:endParaRPr lang="en-US" dirty="0">
              <a:solidFill>
                <a:schemeClr val="tx1"/>
              </a:solidFill>
            </a:endParaRPr>
          </a:p>
        </p:txBody>
      </p:sp>
      <p:sp>
        <p:nvSpPr>
          <p:cNvPr id="15" name="14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4" name="Imagen 3">
            <a:extLst>
              <a:ext uri="{FF2B5EF4-FFF2-40B4-BE49-F238E27FC236}">
                <a16:creationId xmlns:a16="http://schemas.microsoft.com/office/drawing/2014/main" id="{33A3CD90-11A8-4128-A6FD-8583E2976D15}"/>
              </a:ext>
            </a:extLst>
          </p:cNvPr>
          <p:cNvPicPr>
            <a:picLocks noChangeAspect="1"/>
          </p:cNvPicPr>
          <p:nvPr/>
        </p:nvPicPr>
        <p:blipFill>
          <a:blip r:embed="rId4"/>
          <a:stretch>
            <a:fillRect/>
          </a:stretch>
        </p:blipFill>
        <p:spPr>
          <a:xfrm>
            <a:off x="-16850" y="1407539"/>
            <a:ext cx="9144000" cy="1830382"/>
          </a:xfrm>
          <a:prstGeom prst="rect">
            <a:avLst/>
          </a:prstGeom>
        </p:spPr>
      </p:pic>
      <p:pic>
        <p:nvPicPr>
          <p:cNvPr id="5" name="Imagen 4">
            <a:extLst>
              <a:ext uri="{FF2B5EF4-FFF2-40B4-BE49-F238E27FC236}">
                <a16:creationId xmlns:a16="http://schemas.microsoft.com/office/drawing/2014/main" id="{F67AA717-F64D-4C3F-A02C-76A1D5EDB07B}"/>
              </a:ext>
            </a:extLst>
          </p:cNvPr>
          <p:cNvPicPr>
            <a:picLocks noChangeAspect="1"/>
          </p:cNvPicPr>
          <p:nvPr/>
        </p:nvPicPr>
        <p:blipFill>
          <a:blip r:embed="rId5"/>
          <a:stretch>
            <a:fillRect/>
          </a:stretch>
        </p:blipFill>
        <p:spPr>
          <a:xfrm>
            <a:off x="395536" y="3606691"/>
            <a:ext cx="8256604" cy="26898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90D11EC-CC5F-42D9-916E-24B2029EA0F3}"/>
              </a:ext>
            </a:extLst>
          </p:cNvPr>
          <p:cNvPicPr>
            <a:picLocks noChangeAspect="1"/>
          </p:cNvPicPr>
          <p:nvPr/>
        </p:nvPicPr>
        <p:blipFill>
          <a:blip r:embed="rId2"/>
          <a:stretch>
            <a:fillRect/>
          </a:stretch>
        </p:blipFill>
        <p:spPr>
          <a:xfrm>
            <a:off x="922800" y="4212421"/>
            <a:ext cx="8294154" cy="2504835"/>
          </a:xfrm>
          <a:prstGeom prst="rect">
            <a:avLst/>
          </a:prstGeom>
        </p:spPr>
      </p:pic>
      <p:sp>
        <p:nvSpPr>
          <p:cNvPr id="38914" name="8 CuadroTexto"/>
          <p:cNvSpPr txBox="1">
            <a:spLocks noChangeArrowheads="1"/>
          </p:cNvSpPr>
          <p:nvPr/>
        </p:nvSpPr>
        <p:spPr bwMode="auto">
          <a:xfrm>
            <a:off x="179512" y="393700"/>
            <a:ext cx="8878905" cy="400110"/>
          </a:xfrm>
          <a:prstGeom prst="rect">
            <a:avLst/>
          </a:prstGeom>
          <a:noFill/>
          <a:ln w="9525">
            <a:noFill/>
            <a:miter lim="800000"/>
            <a:headEnd/>
            <a:tailEnd/>
          </a:ln>
        </p:spPr>
        <p:txBody>
          <a:bodyPr wrap="square">
            <a:spAutoFit/>
          </a:bodyPr>
          <a:lstStyle/>
          <a:p>
            <a:pPr algn="ctr"/>
            <a:r>
              <a:rPr lang="es-ES" sz="2000" b="1" dirty="0">
                <a:latin typeface="Tahoma" pitchFamily="34" charset="0"/>
              </a:rPr>
              <a:t>IMPORTACIONES - (Gráfico)</a:t>
            </a:r>
          </a:p>
        </p:txBody>
      </p:sp>
      <p:sp>
        <p:nvSpPr>
          <p:cNvPr id="9" name="8 Marcador de número de diapositiva"/>
          <p:cNvSpPr>
            <a:spLocks noGrp="1"/>
          </p:cNvSpPr>
          <p:nvPr>
            <p:ph type="sldNum" sz="quarter" idx="12"/>
          </p:nvPr>
        </p:nvSpPr>
        <p:spPr/>
        <p:txBody>
          <a:bodyPr/>
          <a:lstStyle/>
          <a:p>
            <a:pPr>
              <a:defRPr/>
            </a:pPr>
            <a:fld id="{8CCFC454-0965-4B42-A49D-7477F898A900}" type="slidenum">
              <a:rPr lang="en-US" smtClean="0">
                <a:solidFill>
                  <a:schemeClr val="tx1"/>
                </a:solidFill>
              </a:rPr>
              <a:pPr>
                <a:defRPr/>
              </a:pPr>
              <a:t>14</a:t>
            </a:fld>
            <a:endParaRPr lang="en-US" dirty="0">
              <a:solidFill>
                <a:schemeClr val="tx1"/>
              </a:solidFill>
            </a:endParaRPr>
          </a:p>
        </p:txBody>
      </p:sp>
      <p:sp>
        <p:nvSpPr>
          <p:cNvPr id="8" name="CustomShape 2"/>
          <p:cNvSpPr/>
          <p:nvPr/>
        </p:nvSpPr>
        <p:spPr>
          <a:xfrm rot="16200000">
            <a:off x="-1350266" y="2007329"/>
            <a:ext cx="3214710" cy="343011"/>
          </a:xfrm>
          <a:prstGeom prst="rect">
            <a:avLst/>
          </a:prstGeom>
        </p:spPr>
        <p:txBody>
          <a:bodyPr lIns="90000" tIns="45000" rIns="90000" bIns="45000"/>
          <a:lstStyle/>
          <a:p>
            <a:pPr algn="ctr" defTabSz="892175">
              <a:lnSpc>
                <a:spcPct val="100000"/>
              </a:lnSpc>
            </a:pPr>
            <a:r>
              <a:rPr lang="es-PY" sz="2000" b="1" dirty="0">
                <a:solidFill>
                  <a:srgbClr val="C00000"/>
                </a:solidFill>
                <a:latin typeface="Tahoma"/>
              </a:rPr>
              <a:t>ENERO a DICIEMBRE </a:t>
            </a:r>
            <a:br>
              <a:rPr lang="es-PY" sz="2000" b="1" dirty="0">
                <a:solidFill>
                  <a:srgbClr val="C00000"/>
                </a:solidFill>
                <a:latin typeface="Tahoma"/>
              </a:rPr>
            </a:br>
            <a:r>
              <a:rPr lang="es-PY" sz="2000" b="1" dirty="0">
                <a:solidFill>
                  <a:srgbClr val="C00000"/>
                </a:solidFill>
                <a:latin typeface="Tahoma"/>
              </a:rPr>
              <a:t>2018</a:t>
            </a:r>
            <a:endParaRPr dirty="0">
              <a:solidFill>
                <a:srgbClr val="C00000"/>
              </a:solidFill>
            </a:endParaRPr>
          </a:p>
        </p:txBody>
      </p:sp>
      <p:sp>
        <p:nvSpPr>
          <p:cNvPr id="10" name="9 Rectángulo"/>
          <p:cNvSpPr/>
          <p:nvPr/>
        </p:nvSpPr>
        <p:spPr>
          <a:xfrm>
            <a:off x="0" y="6215082"/>
            <a:ext cx="9144000" cy="642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stomShape 3"/>
          <p:cNvSpPr/>
          <p:nvPr/>
        </p:nvSpPr>
        <p:spPr>
          <a:xfrm rot="16200000">
            <a:off x="-1107321" y="4822041"/>
            <a:ext cx="3000395" cy="642942"/>
          </a:xfrm>
          <a:prstGeom prst="rect">
            <a:avLst/>
          </a:prstGeom>
        </p:spPr>
        <p:txBody>
          <a:bodyPr lIns="90000" tIns="45000" rIns="90000" bIns="45000"/>
          <a:lstStyle/>
          <a:p>
            <a:pPr algn="ctr">
              <a:lnSpc>
                <a:spcPct val="100000"/>
              </a:lnSpc>
            </a:pPr>
            <a:r>
              <a:rPr lang="es-PY" sz="2000" b="1" dirty="0">
                <a:latin typeface="Tahoma"/>
              </a:rPr>
              <a:t>ENERO a DICIEMBRE 2017</a:t>
            </a:r>
            <a:endParaRPr dirty="0"/>
          </a:p>
        </p:txBody>
      </p:sp>
      <p:sp>
        <p:nvSpPr>
          <p:cNvPr id="13" name="7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p>
            <a:pPr lvl="0" algn="r" fontAlgn="base">
              <a:spcBef>
                <a:spcPct val="0"/>
              </a:spcBef>
              <a:spcAft>
                <a:spcPct val="0"/>
              </a:spcAft>
              <a:defRPr/>
            </a:pPr>
            <a:fld id="{85EEC6D9-272A-41DB-A021-E63E541B1F42}" type="slidenum">
              <a:rPr lang="en-US" sz="1200"/>
              <a:pPr lvl="0" algn="r" fontAlgn="base">
                <a:spcBef>
                  <a:spcPct val="0"/>
                </a:spcBef>
                <a:spcAft>
                  <a:spcPct val="0"/>
                </a:spcAft>
                <a:defRPr/>
              </a:pPr>
              <a:t>14</a:t>
            </a:fld>
            <a:endParaRPr kumimoji="0" lang="en-US" sz="1200" b="0" i="0" u="none" strike="noStrike" kern="1200" cap="none" spc="0" normalizeH="0" baseline="0" noProof="0" dirty="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14" name="13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15" name="Imagen 14">
            <a:extLst>
              <a:ext uri="{FF2B5EF4-FFF2-40B4-BE49-F238E27FC236}">
                <a16:creationId xmlns:a16="http://schemas.microsoft.com/office/drawing/2014/main" id="{E9A5BE6C-F82C-416A-A880-21CAF13A1573}"/>
              </a:ext>
            </a:extLst>
          </p:cNvPr>
          <p:cNvPicPr>
            <a:picLocks noChangeAspect="1"/>
          </p:cNvPicPr>
          <p:nvPr/>
        </p:nvPicPr>
        <p:blipFill>
          <a:blip r:embed="rId4"/>
          <a:stretch>
            <a:fillRect/>
          </a:stretch>
        </p:blipFill>
        <p:spPr>
          <a:xfrm>
            <a:off x="956538" y="1058238"/>
            <a:ext cx="8083997" cy="28897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8 CuadroTexto"/>
          <p:cNvSpPr txBox="1">
            <a:spLocks noChangeArrowheads="1"/>
          </p:cNvSpPr>
          <p:nvPr/>
        </p:nvSpPr>
        <p:spPr bwMode="auto">
          <a:xfrm>
            <a:off x="0" y="410225"/>
            <a:ext cx="9144000" cy="369332"/>
          </a:xfrm>
          <a:prstGeom prst="rect">
            <a:avLst/>
          </a:prstGeom>
          <a:noFill/>
          <a:ln w="9525">
            <a:noFill/>
            <a:miter lim="800000"/>
            <a:headEnd/>
            <a:tailEnd/>
          </a:ln>
        </p:spPr>
        <p:txBody>
          <a:bodyPr wrap="square">
            <a:spAutoFit/>
          </a:bodyPr>
          <a:lstStyle/>
          <a:p>
            <a:pPr algn="ctr"/>
            <a:r>
              <a:rPr lang="es-ES" sz="1800" b="1" dirty="0">
                <a:latin typeface="Tahoma" pitchFamily="34" charset="0"/>
              </a:rPr>
              <a:t>IMPORTACIONES POR TIPO DE BIENES</a:t>
            </a:r>
          </a:p>
        </p:txBody>
      </p:sp>
      <p:sp>
        <p:nvSpPr>
          <p:cNvPr id="9" name="8 Marcador de número de diapositiva"/>
          <p:cNvSpPr>
            <a:spLocks noGrp="1"/>
          </p:cNvSpPr>
          <p:nvPr>
            <p:ph type="sldNum" sz="quarter" idx="12"/>
          </p:nvPr>
        </p:nvSpPr>
        <p:spPr/>
        <p:txBody>
          <a:bodyPr/>
          <a:lstStyle/>
          <a:p>
            <a:pPr>
              <a:defRPr/>
            </a:pPr>
            <a:fld id="{8CCFC454-0965-4B42-A49D-7477F898A900}" type="slidenum">
              <a:rPr lang="en-US" smtClean="0">
                <a:solidFill>
                  <a:schemeClr val="tx1"/>
                </a:solidFill>
              </a:rPr>
              <a:pPr>
                <a:defRPr/>
              </a:pPr>
              <a:t>15</a:t>
            </a:fld>
            <a:endParaRPr lang="en-US" dirty="0">
              <a:solidFill>
                <a:schemeClr val="tx1"/>
              </a:solidFill>
            </a:endParaRPr>
          </a:p>
        </p:txBody>
      </p:sp>
      <p:sp>
        <p:nvSpPr>
          <p:cNvPr id="10" name="9 Rectángulo"/>
          <p:cNvSpPr/>
          <p:nvPr/>
        </p:nvSpPr>
        <p:spPr>
          <a:xfrm>
            <a:off x="0" y="6215082"/>
            <a:ext cx="9144000" cy="642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7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p>
            <a:pPr lvl="0" algn="r" fontAlgn="base">
              <a:spcBef>
                <a:spcPct val="0"/>
              </a:spcBef>
              <a:spcAft>
                <a:spcPct val="0"/>
              </a:spcAft>
              <a:defRPr/>
            </a:pPr>
            <a:fld id="{85EEC6D9-272A-41DB-A021-E63E541B1F42}" type="slidenum">
              <a:rPr lang="en-US" sz="1200"/>
              <a:pPr lvl="0" algn="r" fontAlgn="base">
                <a:spcBef>
                  <a:spcPct val="0"/>
                </a:spcBef>
                <a:spcAft>
                  <a:spcPct val="0"/>
                </a:spcAft>
                <a:defRPr/>
              </a:pPr>
              <a:t>15</a:t>
            </a:fld>
            <a:endParaRPr kumimoji="0" lang="en-US" sz="1200" b="0" i="0" u="none" strike="noStrike" kern="1200" cap="none" spc="0" normalizeH="0" baseline="0" noProof="0" dirty="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16" name="CustomShape 2"/>
          <p:cNvSpPr/>
          <p:nvPr/>
        </p:nvSpPr>
        <p:spPr>
          <a:xfrm>
            <a:off x="142844" y="5263038"/>
            <a:ext cx="3997108" cy="1309234"/>
          </a:xfrm>
          <a:prstGeom prst="rect">
            <a:avLst/>
          </a:prstGeom>
        </p:spPr>
        <p:txBody>
          <a:bodyPr lIns="90000" tIns="45000" rIns="90000" bIns="45000" anchor="b"/>
          <a:lstStyle/>
          <a:p>
            <a:pPr>
              <a:lnSpc>
                <a:spcPct val="100000"/>
              </a:lnSpc>
            </a:pPr>
            <a:r>
              <a:rPr lang="es-PY" sz="700" i="1" dirty="0">
                <a:solidFill>
                  <a:srgbClr val="000000"/>
                </a:solidFill>
                <a:latin typeface="+mj-lt"/>
              </a:rPr>
              <a:t>*Cifras Preliminares proveídas por el Sistema de Ordenamiento Fiscal Impositivo Aduanero (SOFIA) de la D.N.A.</a:t>
            </a:r>
            <a:endParaRPr sz="700" dirty="0">
              <a:latin typeface="+mj-lt"/>
            </a:endParaRPr>
          </a:p>
          <a:p>
            <a:pPr>
              <a:lnSpc>
                <a:spcPct val="100000"/>
              </a:lnSpc>
              <a:buFont typeface="StarSymbol"/>
              <a:buAutoNum type="alphaLcParenR"/>
            </a:pPr>
            <a:r>
              <a:rPr lang="es-PY" sz="700" dirty="0">
                <a:solidFill>
                  <a:srgbClr val="000000"/>
                </a:solidFill>
                <a:latin typeface="+mj-lt"/>
              </a:rPr>
              <a:t> Incluye papel, cartón y sus manufacturas, productos farmacéuticos, textiles y sus manufacturas, piedras y metales preciosos, otros bienes para consumo y artículos para construcciones</a:t>
            </a:r>
            <a:endParaRPr sz="700" dirty="0">
              <a:latin typeface="+mj-lt"/>
            </a:endParaRPr>
          </a:p>
          <a:p>
            <a:pPr>
              <a:lnSpc>
                <a:spcPct val="100000"/>
              </a:lnSpc>
              <a:buFont typeface="StarSymbol"/>
              <a:buAutoNum type="alphaLcParenR"/>
            </a:pPr>
            <a:r>
              <a:rPr lang="es-PY" sz="700" dirty="0">
                <a:solidFill>
                  <a:srgbClr val="000000"/>
                </a:solidFill>
                <a:latin typeface="+mj-lt"/>
              </a:rPr>
              <a:t> Incluye jeep y camionetas rurales</a:t>
            </a:r>
            <a:endParaRPr sz="700" dirty="0">
              <a:latin typeface="+mj-lt"/>
            </a:endParaRPr>
          </a:p>
          <a:p>
            <a:pPr>
              <a:lnSpc>
                <a:spcPct val="100000"/>
              </a:lnSpc>
              <a:buFont typeface="StarSymbol"/>
              <a:buAutoNum type="alphaLcParenR"/>
            </a:pPr>
            <a:r>
              <a:rPr lang="es-PY" sz="700" dirty="0">
                <a:solidFill>
                  <a:srgbClr val="000000"/>
                </a:solidFill>
                <a:latin typeface="+mj-lt"/>
              </a:rPr>
              <a:t> Incluye hierro y sus manufacturas (excepto artículos de ferretería), metales ordinarios y sus manufacturas, piedras, tierras y sus manufacturas, cemento y asfalto, otros bienes intermedios, vidrios y sus manufacturas.</a:t>
            </a:r>
            <a:endParaRPr sz="700" dirty="0">
              <a:latin typeface="+mj-lt"/>
            </a:endParaRPr>
          </a:p>
          <a:p>
            <a:pPr>
              <a:lnSpc>
                <a:spcPct val="100000"/>
              </a:lnSpc>
              <a:buFont typeface="StarSymbol"/>
              <a:buAutoNum type="alphaLcParenR"/>
            </a:pPr>
            <a:r>
              <a:rPr lang="es-PY" sz="700" dirty="0">
                <a:solidFill>
                  <a:srgbClr val="000000"/>
                </a:solidFill>
                <a:latin typeface="+mj-lt"/>
              </a:rPr>
              <a:t> Excluye automóviles, jeeps y camionetas rurales.</a:t>
            </a:r>
            <a:endParaRPr sz="700" dirty="0">
              <a:latin typeface="+mj-lt"/>
            </a:endParaRPr>
          </a:p>
          <a:p>
            <a:pPr>
              <a:lnSpc>
                <a:spcPct val="100000"/>
              </a:lnSpc>
              <a:buFont typeface="StarSymbol"/>
              <a:buAutoNum type="alphaLcParenR"/>
            </a:pPr>
            <a:r>
              <a:rPr lang="es-PY" sz="700" dirty="0">
                <a:solidFill>
                  <a:srgbClr val="000000"/>
                </a:solidFill>
                <a:latin typeface="+mj-lt"/>
              </a:rPr>
              <a:t> Incluye implementos agrícolas y accesorios, artículos de ferretería de hierro y de metales ordinarios, manufacturas de maderas y animales.</a:t>
            </a:r>
            <a:endParaRPr sz="700" dirty="0">
              <a:latin typeface="+mj-lt"/>
            </a:endParaRPr>
          </a:p>
        </p:txBody>
      </p:sp>
      <p:sp>
        <p:nvSpPr>
          <p:cNvPr id="12" name="11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2"/>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11" name="Imagen 10">
            <a:extLst>
              <a:ext uri="{FF2B5EF4-FFF2-40B4-BE49-F238E27FC236}">
                <a16:creationId xmlns:a16="http://schemas.microsoft.com/office/drawing/2014/main" id="{96E7E328-AB47-4D37-86BB-B4D5AC3939F1}"/>
              </a:ext>
            </a:extLst>
          </p:cNvPr>
          <p:cNvPicPr>
            <a:picLocks noChangeAspect="1"/>
          </p:cNvPicPr>
          <p:nvPr/>
        </p:nvPicPr>
        <p:blipFill>
          <a:blip r:embed="rId3"/>
          <a:stretch>
            <a:fillRect/>
          </a:stretch>
        </p:blipFill>
        <p:spPr>
          <a:xfrm>
            <a:off x="4658766" y="5331844"/>
            <a:ext cx="3762822" cy="1226518"/>
          </a:xfrm>
          <a:prstGeom prst="rect">
            <a:avLst/>
          </a:prstGeom>
        </p:spPr>
      </p:pic>
      <p:sp>
        <p:nvSpPr>
          <p:cNvPr id="14" name="11 Elipse">
            <a:extLst>
              <a:ext uri="{FF2B5EF4-FFF2-40B4-BE49-F238E27FC236}">
                <a16:creationId xmlns:a16="http://schemas.microsoft.com/office/drawing/2014/main" id="{45226C73-2E13-43C5-92B2-1D3A504DE973}"/>
              </a:ext>
            </a:extLst>
          </p:cNvPr>
          <p:cNvSpPr/>
          <p:nvPr/>
        </p:nvSpPr>
        <p:spPr>
          <a:xfrm>
            <a:off x="6429931" y="5765614"/>
            <a:ext cx="1944216" cy="591085"/>
          </a:xfrm>
          <a:prstGeom prst="ellipse">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srgbClr val="FF0000"/>
                </a:solidFill>
                <a:effectLst>
                  <a:outerShdw blurRad="38100" dist="38100" dir="2700000" algn="tl">
                    <a:srgbClr val="000000">
                      <a:alpha val="43137"/>
                    </a:srgbClr>
                  </a:outerShdw>
                </a:effectLst>
              </a:rPr>
              <a:t>67,6 %</a:t>
            </a:r>
            <a:endParaRPr lang="es-ES_tradnl" sz="3000" b="1" dirty="0">
              <a:solidFill>
                <a:srgbClr val="FF0000"/>
              </a:solidFill>
              <a:effectLst>
                <a:outerShdw blurRad="38100" dist="38100" dir="2700000" algn="tl">
                  <a:srgbClr val="000000">
                    <a:alpha val="43137"/>
                  </a:srgbClr>
                </a:outerShdw>
              </a:effectLst>
            </a:endParaRPr>
          </a:p>
        </p:txBody>
      </p:sp>
      <p:pic>
        <p:nvPicPr>
          <p:cNvPr id="17" name="Imagen 16">
            <a:extLst>
              <a:ext uri="{FF2B5EF4-FFF2-40B4-BE49-F238E27FC236}">
                <a16:creationId xmlns:a16="http://schemas.microsoft.com/office/drawing/2014/main" id="{F82E02FB-F8FF-460E-AD41-33CB996CD361}"/>
              </a:ext>
            </a:extLst>
          </p:cNvPr>
          <p:cNvPicPr>
            <a:picLocks noChangeAspect="1"/>
          </p:cNvPicPr>
          <p:nvPr/>
        </p:nvPicPr>
        <p:blipFill>
          <a:blip r:embed="rId4"/>
          <a:stretch>
            <a:fillRect/>
          </a:stretch>
        </p:blipFill>
        <p:spPr>
          <a:xfrm>
            <a:off x="138602" y="853515"/>
            <a:ext cx="8969902" cy="43756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720EE10-6363-4F69-A056-126A3855FD44}"/>
              </a:ext>
            </a:extLst>
          </p:cNvPr>
          <p:cNvPicPr>
            <a:picLocks noChangeAspect="1"/>
          </p:cNvPicPr>
          <p:nvPr/>
        </p:nvPicPr>
        <p:blipFill>
          <a:blip r:embed="rId2"/>
          <a:stretch>
            <a:fillRect/>
          </a:stretch>
        </p:blipFill>
        <p:spPr>
          <a:xfrm>
            <a:off x="23604" y="4000308"/>
            <a:ext cx="9144000" cy="1516924"/>
          </a:xfrm>
          <a:prstGeom prst="rect">
            <a:avLst/>
          </a:prstGeom>
        </p:spPr>
      </p:pic>
      <p:sp>
        <p:nvSpPr>
          <p:cNvPr id="4" name="3 Rectángulo"/>
          <p:cNvSpPr/>
          <p:nvPr/>
        </p:nvSpPr>
        <p:spPr>
          <a:xfrm>
            <a:off x="0" y="142852"/>
            <a:ext cx="9144000" cy="642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IMPORTACIONES por Regímenes Aduaneros </a:t>
            </a:r>
            <a:r>
              <a:rPr lang="es-ES" sz="1400" i="1" dirty="0"/>
              <a:t>(en miles de USD)</a:t>
            </a:r>
            <a:endParaRPr lang="es-ES_tradnl" sz="1400" i="1" dirty="0"/>
          </a:p>
        </p:txBody>
      </p:sp>
      <p:sp>
        <p:nvSpPr>
          <p:cNvPr id="10" name="9 Marcador de número de diapositiva"/>
          <p:cNvSpPr>
            <a:spLocks noGrp="1"/>
          </p:cNvSpPr>
          <p:nvPr>
            <p:ph type="sldNum" sz="quarter" idx="12"/>
          </p:nvPr>
        </p:nvSpPr>
        <p:spPr/>
        <p:txBody>
          <a:bodyPr/>
          <a:lstStyle/>
          <a:p>
            <a:fld id="{3389462D-EB00-4AF5-99D9-C9218E003F03}" type="slidenum">
              <a:rPr lang="es-ES_tradnl" smtClean="0"/>
              <a:pPr/>
              <a:t>16</a:t>
            </a:fld>
            <a:endParaRPr lang="es-ES_tradnl" dirty="0"/>
          </a:p>
        </p:txBody>
      </p:sp>
      <p:sp>
        <p:nvSpPr>
          <p:cNvPr id="7" name="CuadroTexto 6">
            <a:extLst>
              <a:ext uri="{FF2B5EF4-FFF2-40B4-BE49-F238E27FC236}">
                <a16:creationId xmlns:a16="http://schemas.microsoft.com/office/drawing/2014/main" id="{9D60811B-97DD-4152-83C3-6B93C14FAF6D}"/>
              </a:ext>
            </a:extLst>
          </p:cNvPr>
          <p:cNvSpPr txBox="1"/>
          <p:nvPr/>
        </p:nvSpPr>
        <p:spPr>
          <a:xfrm>
            <a:off x="3635896" y="3974867"/>
            <a:ext cx="1688283" cy="230832"/>
          </a:xfrm>
          <a:prstGeom prst="rect">
            <a:avLst/>
          </a:prstGeom>
          <a:noFill/>
        </p:spPr>
        <p:txBody>
          <a:bodyPr wrap="none" rtlCol="0">
            <a:spAutoFit/>
          </a:bodyPr>
          <a:lstStyle/>
          <a:p>
            <a:r>
              <a:rPr lang="es-MX" sz="900" dirty="0">
                <a:solidFill>
                  <a:schemeClr val="bg1">
                    <a:lumMod val="50000"/>
                  </a:schemeClr>
                </a:solidFill>
              </a:rPr>
              <a:t>Maquila con/sin transformación</a:t>
            </a:r>
          </a:p>
        </p:txBody>
      </p:sp>
      <p:pic>
        <p:nvPicPr>
          <p:cNvPr id="3" name="Imagen 2">
            <a:extLst>
              <a:ext uri="{FF2B5EF4-FFF2-40B4-BE49-F238E27FC236}">
                <a16:creationId xmlns:a16="http://schemas.microsoft.com/office/drawing/2014/main" id="{D3BB5191-4CD5-4570-8B02-66A7243DB58A}"/>
              </a:ext>
            </a:extLst>
          </p:cNvPr>
          <p:cNvPicPr>
            <a:picLocks noChangeAspect="1"/>
          </p:cNvPicPr>
          <p:nvPr/>
        </p:nvPicPr>
        <p:blipFill>
          <a:blip r:embed="rId3"/>
          <a:stretch>
            <a:fillRect/>
          </a:stretch>
        </p:blipFill>
        <p:spPr>
          <a:xfrm>
            <a:off x="-4151" y="1383263"/>
            <a:ext cx="9144000" cy="1994134"/>
          </a:xfrm>
          <a:prstGeom prst="rect">
            <a:avLst/>
          </a:prstGeom>
        </p:spPr>
      </p:pic>
    </p:spTree>
    <p:extLst>
      <p:ext uri="{BB962C8B-B14F-4D97-AF65-F5344CB8AC3E}">
        <p14:creationId xmlns:p14="http://schemas.microsoft.com/office/powerpoint/2010/main" val="331296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8 CuadroTexto"/>
          <p:cNvSpPr txBox="1">
            <a:spLocks noChangeArrowheads="1"/>
          </p:cNvSpPr>
          <p:nvPr/>
        </p:nvSpPr>
        <p:spPr bwMode="auto">
          <a:xfrm>
            <a:off x="0" y="571500"/>
            <a:ext cx="9144000" cy="369332"/>
          </a:xfrm>
          <a:prstGeom prst="rect">
            <a:avLst/>
          </a:prstGeom>
          <a:noFill/>
          <a:ln w="9525">
            <a:noFill/>
            <a:miter lim="800000"/>
            <a:headEnd/>
            <a:tailEnd/>
          </a:ln>
        </p:spPr>
        <p:txBody>
          <a:bodyPr wrap="square">
            <a:spAutoFit/>
          </a:bodyPr>
          <a:lstStyle/>
          <a:p>
            <a:pPr algn="ctr"/>
            <a:r>
              <a:rPr lang="es-ES" sz="1800" b="1" dirty="0">
                <a:latin typeface="Tahoma" pitchFamily="34" charset="0"/>
                <a:cs typeface="Tahoma" pitchFamily="34" charset="0"/>
              </a:rPr>
              <a:t>IMPORTACIONES COMO PORCENTAJE DEL P.I.B.</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17</a:t>
            </a:fld>
            <a:endParaRPr lang="en-US" dirty="0">
              <a:solidFill>
                <a:schemeClr val="tx1"/>
              </a:solidFill>
            </a:endParaRPr>
          </a:p>
        </p:txBody>
      </p:sp>
      <p:sp>
        <p:nvSpPr>
          <p:cNvPr id="11" name="10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 Imagen" descr="Img0035.JPG"/>
          <p:cNvPicPr>
            <a:picLocks noChangeAspect="1"/>
          </p:cNvPicPr>
          <p:nvPr/>
        </p:nvPicPr>
        <p:blipFill>
          <a:blip r:embed="rId3" cstate="screen"/>
          <a:srcRect b="8236"/>
          <a:stretch>
            <a:fillRect/>
          </a:stretch>
        </p:blipFill>
        <p:spPr>
          <a:xfrm>
            <a:off x="7366963" y="339051"/>
            <a:ext cx="1669533" cy="1001717"/>
          </a:xfrm>
          <a:prstGeom prst="rect">
            <a:avLst/>
          </a:prstGeom>
          <a:ln>
            <a:noFill/>
          </a:ln>
          <a:effectLst>
            <a:softEdge rad="112500"/>
          </a:effectLst>
        </p:spPr>
      </p:pic>
      <p:sp>
        <p:nvSpPr>
          <p:cNvPr id="63493" name="8 CuadroTexto"/>
          <p:cNvSpPr txBox="1">
            <a:spLocks noChangeArrowheads="1"/>
          </p:cNvSpPr>
          <p:nvPr/>
        </p:nvSpPr>
        <p:spPr bwMode="auto">
          <a:xfrm>
            <a:off x="71405" y="695443"/>
            <a:ext cx="7211490" cy="523220"/>
          </a:xfrm>
          <a:prstGeom prst="rect">
            <a:avLst/>
          </a:prstGeom>
          <a:noFill/>
          <a:ln w="9525">
            <a:noFill/>
            <a:miter lim="800000"/>
            <a:headEnd/>
            <a:tailEnd/>
          </a:ln>
        </p:spPr>
        <p:txBody>
          <a:bodyPr wrap="square">
            <a:spAutoFit/>
          </a:bodyPr>
          <a:lstStyle/>
          <a:p>
            <a:pPr algn="ctr"/>
            <a:r>
              <a:rPr lang="es-ES" sz="1600" b="1" dirty="0">
                <a:latin typeface="Tahoma" pitchFamily="34" charset="0"/>
                <a:cs typeface="Tahoma" pitchFamily="34" charset="0"/>
              </a:rPr>
              <a:t>IMPORTACIONES POR PRODUCTOS Y PAISES - </a:t>
            </a:r>
            <a:r>
              <a:rPr lang="es-ES" sz="1400" b="1" i="1" dirty="0">
                <a:latin typeface="Tahoma" pitchFamily="34" charset="0"/>
                <a:cs typeface="Tahoma" pitchFamily="34" charset="0"/>
              </a:rPr>
              <a:t>Año 2017</a:t>
            </a:r>
          </a:p>
          <a:p>
            <a:pPr algn="ctr"/>
            <a:r>
              <a:rPr lang="es-ES" sz="1200" b="1" i="1" dirty="0">
                <a:latin typeface="Tahoma" pitchFamily="34" charset="0"/>
                <a:cs typeface="Tahoma" pitchFamily="34" charset="0"/>
              </a:rPr>
              <a:t>(En Miles de USD)</a:t>
            </a:r>
          </a:p>
        </p:txBody>
      </p:sp>
      <p:sp>
        <p:nvSpPr>
          <p:cNvPr id="10" name="9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18</a:t>
            </a:fld>
            <a:endParaRPr lang="en-US" dirty="0">
              <a:solidFill>
                <a:schemeClr val="tx1"/>
              </a:solidFill>
            </a:endParaRPr>
          </a:p>
        </p:txBody>
      </p:sp>
      <p:sp>
        <p:nvSpPr>
          <p:cNvPr id="11" name="10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4"/>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3F9EC770-4264-4A48-9A83-4243E08FBA34}"/>
              </a:ext>
            </a:extLst>
          </p:cNvPr>
          <p:cNvPicPr>
            <a:picLocks noChangeAspect="1"/>
          </p:cNvPicPr>
          <p:nvPr/>
        </p:nvPicPr>
        <p:blipFill>
          <a:blip r:embed="rId5"/>
          <a:stretch>
            <a:fillRect/>
          </a:stretch>
        </p:blipFill>
        <p:spPr>
          <a:xfrm>
            <a:off x="0" y="1589047"/>
            <a:ext cx="9144000" cy="2209917"/>
          </a:xfrm>
          <a:prstGeom prst="rect">
            <a:avLst/>
          </a:prstGeom>
        </p:spPr>
      </p:pic>
      <p:pic>
        <p:nvPicPr>
          <p:cNvPr id="4" name="Imagen 3">
            <a:extLst>
              <a:ext uri="{FF2B5EF4-FFF2-40B4-BE49-F238E27FC236}">
                <a16:creationId xmlns:a16="http://schemas.microsoft.com/office/drawing/2014/main" id="{6341AC0E-57D8-42D7-911E-E6321DD927A4}"/>
              </a:ext>
            </a:extLst>
          </p:cNvPr>
          <p:cNvPicPr>
            <a:picLocks noChangeAspect="1"/>
          </p:cNvPicPr>
          <p:nvPr/>
        </p:nvPicPr>
        <p:blipFill>
          <a:blip r:embed="rId6"/>
          <a:stretch>
            <a:fillRect/>
          </a:stretch>
        </p:blipFill>
        <p:spPr>
          <a:xfrm>
            <a:off x="0" y="4005064"/>
            <a:ext cx="9144000" cy="20475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8 CuadroTexto"/>
          <p:cNvSpPr txBox="1">
            <a:spLocks noChangeArrowheads="1"/>
          </p:cNvSpPr>
          <p:nvPr/>
        </p:nvSpPr>
        <p:spPr bwMode="auto">
          <a:xfrm>
            <a:off x="0" y="571500"/>
            <a:ext cx="9144000" cy="615950"/>
          </a:xfrm>
          <a:prstGeom prst="rect">
            <a:avLst/>
          </a:prstGeom>
          <a:noFill/>
          <a:ln w="9525">
            <a:noFill/>
            <a:miter lim="800000"/>
            <a:headEnd/>
            <a:tailEnd/>
          </a:ln>
        </p:spPr>
        <p:txBody>
          <a:bodyPr wrap="square">
            <a:spAutoFit/>
          </a:bodyPr>
          <a:lstStyle/>
          <a:p>
            <a:pPr algn="ctr"/>
            <a:r>
              <a:rPr lang="es-ES" sz="2000" b="1" dirty="0">
                <a:latin typeface="Tahoma" pitchFamily="34" charset="0"/>
              </a:rPr>
              <a:t>EXPORTACIONES AL MERCOSUR Y RESTO DEL MUNDO</a:t>
            </a:r>
          </a:p>
          <a:p>
            <a:pPr algn="ctr"/>
            <a:r>
              <a:rPr lang="es-ES" sz="1400" b="1" i="1" dirty="0">
                <a:latin typeface="Tahoma" pitchFamily="34" charset="0"/>
              </a:rPr>
              <a:t>(En Miles de USD)</a:t>
            </a:r>
          </a:p>
        </p:txBody>
      </p:sp>
      <p:sp>
        <p:nvSpPr>
          <p:cNvPr id="11" name="10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19</a:t>
            </a:fld>
            <a:endParaRPr lang="en-US" dirty="0">
              <a:solidFill>
                <a:schemeClr val="tx1"/>
              </a:solidFill>
            </a:endParaRPr>
          </a:p>
        </p:txBody>
      </p:sp>
      <p:sp>
        <p:nvSpPr>
          <p:cNvPr id="9" name="8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rot="5400000">
            <a:off x="4332821" y="2865494"/>
            <a:ext cx="5812756" cy="193899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s-ES" sz="1200" dirty="0">
                <a:effectLst>
                  <a:outerShdw blurRad="38100" dist="38100" dir="2700000" algn="tl">
                    <a:srgbClr val="C0C0C0"/>
                  </a:outerShdw>
                </a:effectLst>
                <a:latin typeface="Arial" pitchFamily="34" charset="0"/>
                <a:cs typeface="Arial" pitchFamily="34" charset="0"/>
              </a:rPr>
              <a:t>	Somos una entidad gremial civil sin fines de lucro, con  casi 77 años de antigüedad, que congrega a más de 550 empresas, que son las principales del Sector Importador Comercial.</a:t>
            </a:r>
          </a:p>
          <a:p>
            <a:pPr fontAlgn="auto">
              <a:spcBef>
                <a:spcPts val="0"/>
              </a:spcBef>
              <a:spcAft>
                <a:spcPts val="0"/>
              </a:spcAft>
              <a:defRPr/>
            </a:pPr>
            <a:endParaRPr lang="es-ES" sz="1200" dirty="0">
              <a:effectLst>
                <a:outerShdw blurRad="38100" dist="38100" dir="2700000" algn="tl">
                  <a:srgbClr val="C0C0C0"/>
                </a:outerShdw>
              </a:effectLst>
              <a:latin typeface="Arial" pitchFamily="34" charset="0"/>
              <a:cs typeface="Arial" pitchFamily="34" charset="0"/>
            </a:endParaRPr>
          </a:p>
          <a:p>
            <a:pPr fontAlgn="auto">
              <a:spcBef>
                <a:spcPts val="0"/>
              </a:spcBef>
              <a:spcAft>
                <a:spcPts val="0"/>
              </a:spcAft>
              <a:defRPr/>
            </a:pPr>
            <a:r>
              <a:rPr lang="es-ES" sz="1200" dirty="0">
                <a:effectLst>
                  <a:outerShdw blurRad="38100" dist="38100" dir="2700000" algn="tl">
                    <a:srgbClr val="C0C0C0"/>
                  </a:outerShdw>
                </a:effectLst>
                <a:latin typeface="Arial" pitchFamily="34" charset="0"/>
                <a:cs typeface="Arial" pitchFamily="34" charset="0"/>
              </a:rPr>
              <a:t>	Históricamente, representan el 80% del volumen de las importaciones nacionales</a:t>
            </a:r>
            <a:r>
              <a:rPr lang="es-MX" sz="1200" dirty="0">
                <a:effectLst>
                  <a:outerShdw blurRad="38100" dist="38100" dir="2700000" algn="tl">
                    <a:srgbClr val="C0C0C0"/>
                  </a:outerShdw>
                </a:effectLst>
                <a:latin typeface="Arial" pitchFamily="34" charset="0"/>
                <a:cs typeface="Arial" pitchFamily="34" charset="0"/>
              </a:rPr>
              <a:t>. </a:t>
            </a:r>
          </a:p>
          <a:p>
            <a:pPr fontAlgn="auto">
              <a:spcBef>
                <a:spcPts val="0"/>
              </a:spcBef>
              <a:spcAft>
                <a:spcPts val="0"/>
              </a:spcAft>
              <a:defRPr/>
            </a:pPr>
            <a:endParaRPr lang="es-MX" sz="1200" dirty="0">
              <a:effectLst>
                <a:outerShdw blurRad="38100" dist="38100" dir="2700000" algn="tl">
                  <a:srgbClr val="C0C0C0"/>
                </a:outerShdw>
              </a:effectLst>
              <a:latin typeface="Arial" pitchFamily="34" charset="0"/>
              <a:cs typeface="Arial" pitchFamily="34" charset="0"/>
            </a:endParaRPr>
          </a:p>
          <a:p>
            <a:pPr fontAlgn="auto">
              <a:spcBef>
                <a:spcPts val="0"/>
              </a:spcBef>
              <a:spcAft>
                <a:spcPts val="0"/>
              </a:spcAft>
              <a:defRPr/>
            </a:pPr>
            <a:r>
              <a:rPr lang="es-MX" sz="1200" dirty="0">
                <a:effectLst>
                  <a:outerShdw blurRad="38100" dist="38100" dir="2700000" algn="tl">
                    <a:srgbClr val="C0C0C0"/>
                  </a:outerShdw>
                </a:effectLst>
                <a:latin typeface="Arial" pitchFamily="34" charset="0"/>
                <a:cs typeface="Arial" pitchFamily="34" charset="0"/>
              </a:rPr>
              <a:t>	Además </a:t>
            </a:r>
            <a:r>
              <a:rPr lang="es-ES" sz="1200" dirty="0">
                <a:effectLst>
                  <a:outerShdw blurRad="38100" dist="38100" dir="2700000" algn="tl">
                    <a:srgbClr val="C0C0C0"/>
                  </a:outerShdw>
                </a:effectLst>
                <a:latin typeface="Arial" pitchFamily="34" charset="0"/>
                <a:cs typeface="Arial" pitchFamily="34" charset="0"/>
              </a:rPr>
              <a:t>contribuyen con más del 50% de los ingresos totales fiscales</a:t>
            </a:r>
            <a:r>
              <a:rPr lang="es-MX" sz="1200" dirty="0">
                <a:effectLst>
                  <a:outerShdw blurRad="38100" dist="38100" dir="2700000" algn="tl">
                    <a:srgbClr val="C0C0C0"/>
                  </a:outerShdw>
                </a:effectLst>
                <a:latin typeface="Arial" pitchFamily="34" charset="0"/>
                <a:cs typeface="Arial" pitchFamily="34" charset="0"/>
              </a:rPr>
              <a:t> y éstas </a:t>
            </a:r>
            <a:r>
              <a:rPr lang="es-ES" sz="1200" dirty="0">
                <a:effectLst>
                  <a:outerShdw blurRad="38100" dist="38100" dir="2700000" algn="tl">
                    <a:srgbClr val="C0C0C0"/>
                  </a:outerShdw>
                </a:effectLst>
                <a:latin typeface="Arial" pitchFamily="34" charset="0"/>
                <a:cs typeface="Arial" pitchFamily="34" charset="0"/>
              </a:rPr>
              <a:t>empresas </a:t>
            </a:r>
            <a:r>
              <a:rPr lang="es-ES_tradnl" sz="1200" dirty="0">
                <a:effectLst>
                  <a:outerShdw blurRad="38100" dist="38100" dir="2700000" algn="tl">
                    <a:srgbClr val="C0C0C0"/>
                  </a:outerShdw>
                </a:effectLst>
                <a:latin typeface="Arial" pitchFamily="34" charset="0"/>
                <a:cs typeface="Arial" pitchFamily="34" charset="0"/>
              </a:rPr>
              <a:t>ocupan</a:t>
            </a:r>
            <a:r>
              <a:rPr lang="es-ES" sz="1200" dirty="0">
                <a:effectLst>
                  <a:outerShdw blurRad="38100" dist="38100" dir="2700000" algn="tl">
                    <a:srgbClr val="C0C0C0"/>
                  </a:outerShdw>
                </a:effectLst>
                <a:latin typeface="Arial" pitchFamily="34" charset="0"/>
                <a:cs typeface="Arial" pitchFamily="34" charset="0"/>
              </a:rPr>
              <a:t> a más del </a:t>
            </a:r>
            <a:r>
              <a:rPr lang="es-MX" sz="1200" dirty="0">
                <a:effectLst>
                  <a:outerShdw blurRad="38100" dist="38100" dir="2700000" algn="tl">
                    <a:srgbClr val="C0C0C0"/>
                  </a:outerShdw>
                </a:effectLst>
                <a:latin typeface="Arial" pitchFamily="34" charset="0"/>
                <a:cs typeface="Arial" pitchFamily="34" charset="0"/>
              </a:rPr>
              <a:t>40</a:t>
            </a:r>
            <a:r>
              <a:rPr lang="es-ES" sz="1200" dirty="0">
                <a:effectLst>
                  <a:outerShdw blurRad="38100" dist="38100" dir="2700000" algn="tl">
                    <a:srgbClr val="C0C0C0"/>
                  </a:outerShdw>
                </a:effectLst>
                <a:latin typeface="Arial" pitchFamily="34" charset="0"/>
                <a:cs typeface="Arial" pitchFamily="34" charset="0"/>
              </a:rPr>
              <a:t>% del PEA, incluyendo al Sector Comercial relacionado a la Importación. </a:t>
            </a:r>
          </a:p>
        </p:txBody>
      </p:sp>
      <p:sp>
        <p:nvSpPr>
          <p:cNvPr id="11" name="Rectangle 3"/>
          <p:cNvSpPr>
            <a:spLocks noChangeArrowheads="1"/>
          </p:cNvSpPr>
          <p:nvPr/>
        </p:nvSpPr>
        <p:spPr bwMode="auto">
          <a:xfrm rot="5400000">
            <a:off x="-508345" y="3389546"/>
            <a:ext cx="5663096" cy="83099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s-MX" sz="1200" dirty="0">
                <a:effectLst>
                  <a:outerShdw blurRad="38100" dist="38100" dir="2700000" algn="tl">
                    <a:srgbClr val="C0C0C0"/>
                  </a:outerShdw>
                </a:effectLst>
                <a:latin typeface="Arial" pitchFamily="34" charset="0"/>
                <a:cs typeface="Arial" pitchFamily="34" charset="0"/>
              </a:rPr>
              <a:t>	Ser el Gremio Líder en el Sector Empresarial Importador, brindando representatividad, servicios y beneficios a sus Asociados, con calidad y eficiencia, colaborando de esa manera con el desarrollo</a:t>
            </a:r>
          </a:p>
          <a:p>
            <a:pPr fontAlgn="auto">
              <a:spcBef>
                <a:spcPts val="0"/>
              </a:spcBef>
              <a:spcAft>
                <a:spcPts val="0"/>
              </a:spcAft>
              <a:defRPr/>
            </a:pPr>
            <a:r>
              <a:rPr lang="es-MX" sz="1200" dirty="0">
                <a:effectLst>
                  <a:outerShdw blurRad="38100" dist="38100" dir="2700000" algn="tl">
                    <a:srgbClr val="C0C0C0"/>
                  </a:outerShdw>
                </a:effectLst>
                <a:latin typeface="Arial" pitchFamily="34" charset="0"/>
                <a:cs typeface="Arial" pitchFamily="34" charset="0"/>
              </a:rPr>
              <a:t>integral del país. </a:t>
            </a:r>
            <a:endParaRPr lang="es-ES" sz="1200" dirty="0">
              <a:effectLst>
                <a:outerShdw blurRad="38100" dist="38100" dir="2700000" algn="tl">
                  <a:srgbClr val="C0C0C0"/>
                </a:outerShdw>
              </a:effectLst>
              <a:latin typeface="Arial" pitchFamily="34" charset="0"/>
              <a:cs typeface="Arial" pitchFamily="34" charset="0"/>
            </a:endParaRPr>
          </a:p>
        </p:txBody>
      </p:sp>
      <p:sp>
        <p:nvSpPr>
          <p:cNvPr id="12" name="Rectangle 5"/>
          <p:cNvSpPr>
            <a:spLocks noChangeArrowheads="1"/>
          </p:cNvSpPr>
          <p:nvPr/>
        </p:nvSpPr>
        <p:spPr bwMode="auto">
          <a:xfrm rot="5400000">
            <a:off x="1912687" y="3297574"/>
            <a:ext cx="5663816" cy="1015663"/>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s-ES" sz="1200" dirty="0">
                <a:effectLst>
                  <a:outerShdw blurRad="38100" dist="38100" dir="2700000" algn="tl">
                    <a:srgbClr val="C0C0C0"/>
                  </a:outerShdw>
                </a:effectLst>
                <a:latin typeface="Arial" pitchFamily="34" charset="0"/>
                <a:cs typeface="Arial" pitchFamily="34" charset="0"/>
              </a:rPr>
              <a:t>	Colaborar con el crecimiento del Sector Importador /Comercial, mediante la defensa de la actividad privada  y la legalidad, la mayor capacitación y la prestación de servicios</a:t>
            </a:r>
            <a:r>
              <a:rPr lang="es-MX" sz="1200" dirty="0">
                <a:effectLst>
                  <a:outerShdw blurRad="38100" dist="38100" dir="2700000" algn="tl">
                    <a:srgbClr val="C0C0C0"/>
                  </a:outerShdw>
                </a:effectLst>
                <a:latin typeface="Arial" pitchFamily="34" charset="0"/>
                <a:cs typeface="Arial" pitchFamily="34" charset="0"/>
              </a:rPr>
              <a:t> y beneficios </a:t>
            </a:r>
            <a:r>
              <a:rPr lang="es-ES" sz="1200" dirty="0">
                <a:effectLst>
                  <a:outerShdw blurRad="38100" dist="38100" dir="2700000" algn="tl">
                    <a:srgbClr val="C0C0C0"/>
                  </a:outerShdw>
                </a:effectLst>
                <a:latin typeface="Arial" pitchFamily="34" charset="0"/>
                <a:cs typeface="Arial" pitchFamily="34" charset="0"/>
              </a:rPr>
              <a:t>a sus Asociados; defendiendo los grandes  intereses nacionales</a:t>
            </a:r>
            <a:r>
              <a:rPr lang="es-ES_tradnl" sz="1200" dirty="0">
                <a:effectLst>
                  <a:outerShdw blurRad="38100" dist="38100" dir="2700000" algn="tl">
                    <a:srgbClr val="C0C0C0"/>
                  </a:outerShdw>
                </a:effectLst>
                <a:latin typeface="Arial" pitchFamily="34" charset="0"/>
                <a:cs typeface="Arial" pitchFamily="34" charset="0"/>
              </a:rPr>
              <a:t>, principalmente </a:t>
            </a:r>
          </a:p>
          <a:p>
            <a:pPr fontAlgn="auto">
              <a:spcBef>
                <a:spcPts val="0"/>
              </a:spcBef>
              <a:spcAft>
                <a:spcPts val="0"/>
              </a:spcAft>
              <a:defRPr/>
            </a:pPr>
            <a:r>
              <a:rPr lang="es-ES_tradnl" sz="1200" dirty="0">
                <a:effectLst>
                  <a:outerShdw blurRad="38100" dist="38100" dir="2700000" algn="tl">
                    <a:srgbClr val="C0C0C0"/>
                  </a:outerShdw>
                </a:effectLst>
                <a:latin typeface="Arial" pitchFamily="34" charset="0"/>
                <a:cs typeface="Arial" pitchFamily="34" charset="0"/>
              </a:rPr>
              <a:t>en el campo</a:t>
            </a:r>
            <a:r>
              <a:rPr lang="es-ES" sz="1200" dirty="0">
                <a:effectLst>
                  <a:outerShdw blurRad="38100" dist="38100" dir="2700000" algn="tl">
                    <a:srgbClr val="C0C0C0"/>
                  </a:outerShdw>
                </a:effectLst>
                <a:latin typeface="Arial" pitchFamily="34" charset="0"/>
                <a:cs typeface="Arial" pitchFamily="34" charset="0"/>
              </a:rPr>
              <a:t> económico y social. </a:t>
            </a:r>
          </a:p>
        </p:txBody>
      </p:sp>
      <p:sp>
        <p:nvSpPr>
          <p:cNvPr id="19" name="18 Marcador de número de diapositiva"/>
          <p:cNvSpPr>
            <a:spLocks noGrp="1"/>
          </p:cNvSpPr>
          <p:nvPr>
            <p:ph type="sldNum" sz="quarter" idx="12"/>
          </p:nvPr>
        </p:nvSpPr>
        <p:spPr/>
        <p:txBody>
          <a:bodyPr/>
          <a:lstStyle/>
          <a:p>
            <a:pPr>
              <a:defRPr/>
            </a:pPr>
            <a:fld id="{85EEC6D9-272A-41DB-A021-E63E541B1F42}" type="slidenum">
              <a:rPr lang="en-US" smtClean="0"/>
              <a:pPr>
                <a:defRPr/>
              </a:pPr>
              <a:t>2</a:t>
            </a:fld>
            <a:endParaRPr lang="en-US"/>
          </a:p>
        </p:txBody>
      </p:sp>
      <p:cxnSp>
        <p:nvCxnSpPr>
          <p:cNvPr id="3" name="Conector recto 2">
            <a:extLst>
              <a:ext uri="{FF2B5EF4-FFF2-40B4-BE49-F238E27FC236}">
                <a16:creationId xmlns:a16="http://schemas.microsoft.com/office/drawing/2014/main" id="{297F31CC-7145-4CF8-B5B9-30EF5C895E11}"/>
              </a:ext>
            </a:extLst>
          </p:cNvPr>
          <p:cNvCxnSpPr>
            <a:cxnSpLocks/>
          </p:cNvCxnSpPr>
          <p:nvPr/>
        </p:nvCxnSpPr>
        <p:spPr>
          <a:xfrm flipH="1">
            <a:off x="0" y="548680"/>
            <a:ext cx="9144000" cy="85106"/>
          </a:xfrm>
          <a:prstGeom prst="line">
            <a:avLst/>
          </a:prstGeom>
          <a:ln w="292100" cmpd="thickThin">
            <a:solidFill>
              <a:srgbClr val="640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7B040B64-D19B-4589-9D0C-10DF493BD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6640" y="5020334"/>
            <a:ext cx="2528758" cy="663975"/>
          </a:xfrm>
          <a:prstGeom prst="rect">
            <a:avLst/>
          </a:prstGeom>
        </p:spPr>
      </p:pic>
      <p:sp>
        <p:nvSpPr>
          <p:cNvPr id="6" name="CuadroTexto 5">
            <a:extLst>
              <a:ext uri="{FF2B5EF4-FFF2-40B4-BE49-F238E27FC236}">
                <a16:creationId xmlns:a16="http://schemas.microsoft.com/office/drawing/2014/main" id="{B82FD6B6-7088-4E67-A014-560AB1DFBE3D}"/>
              </a:ext>
            </a:extLst>
          </p:cNvPr>
          <p:cNvSpPr txBox="1"/>
          <p:nvPr/>
        </p:nvSpPr>
        <p:spPr>
          <a:xfrm rot="5400000">
            <a:off x="7363271" y="1660798"/>
            <a:ext cx="2214068" cy="461665"/>
          </a:xfrm>
          <a:prstGeom prst="rect">
            <a:avLst/>
          </a:prstGeom>
          <a:noFill/>
        </p:spPr>
        <p:txBody>
          <a:bodyPr wrap="none" rtlCol="0">
            <a:spAutoFit/>
          </a:bodyPr>
          <a:lstStyle/>
          <a:p>
            <a:r>
              <a:rPr lang="es-MX" sz="2400" b="1" dirty="0">
                <a:latin typeface="Candara" panose="020E0502030303020204" pitchFamily="34" charset="0"/>
              </a:rPr>
              <a:t>Quienes Somos</a:t>
            </a:r>
            <a:endParaRPr lang="es-419" sz="2400" b="1" dirty="0">
              <a:latin typeface="Candara" panose="020E0502030303020204" pitchFamily="34" charset="0"/>
            </a:endParaRPr>
          </a:p>
        </p:txBody>
      </p:sp>
      <p:sp>
        <p:nvSpPr>
          <p:cNvPr id="21" name="CuadroTexto 20">
            <a:extLst>
              <a:ext uri="{FF2B5EF4-FFF2-40B4-BE49-F238E27FC236}">
                <a16:creationId xmlns:a16="http://schemas.microsoft.com/office/drawing/2014/main" id="{FB49E2EA-4FA9-4C40-B6FE-754235D7FC89}"/>
              </a:ext>
            </a:extLst>
          </p:cNvPr>
          <p:cNvSpPr txBox="1"/>
          <p:nvPr/>
        </p:nvSpPr>
        <p:spPr>
          <a:xfrm rot="5400000">
            <a:off x="5064292" y="1235748"/>
            <a:ext cx="1075936" cy="461665"/>
          </a:xfrm>
          <a:prstGeom prst="rect">
            <a:avLst/>
          </a:prstGeom>
          <a:noFill/>
        </p:spPr>
        <p:txBody>
          <a:bodyPr wrap="none" rtlCol="0">
            <a:spAutoFit/>
          </a:bodyPr>
          <a:lstStyle/>
          <a:p>
            <a:r>
              <a:rPr lang="es-MX" sz="2400" b="1" dirty="0">
                <a:latin typeface="Candara" panose="020E0502030303020204" pitchFamily="34" charset="0"/>
              </a:rPr>
              <a:t>Misión</a:t>
            </a:r>
            <a:endParaRPr lang="es-419" sz="2400" b="1" dirty="0">
              <a:latin typeface="Candara" panose="020E0502030303020204" pitchFamily="34" charset="0"/>
            </a:endParaRPr>
          </a:p>
        </p:txBody>
      </p:sp>
      <p:sp>
        <p:nvSpPr>
          <p:cNvPr id="22" name="CuadroTexto 21">
            <a:extLst>
              <a:ext uri="{FF2B5EF4-FFF2-40B4-BE49-F238E27FC236}">
                <a16:creationId xmlns:a16="http://schemas.microsoft.com/office/drawing/2014/main" id="{6882396C-9C21-44F1-8DE8-B0B83721E5BE}"/>
              </a:ext>
            </a:extLst>
          </p:cNvPr>
          <p:cNvSpPr txBox="1"/>
          <p:nvPr/>
        </p:nvSpPr>
        <p:spPr>
          <a:xfrm rot="5400000">
            <a:off x="2660904" y="1235748"/>
            <a:ext cx="986167" cy="461665"/>
          </a:xfrm>
          <a:prstGeom prst="rect">
            <a:avLst/>
          </a:prstGeom>
          <a:noFill/>
        </p:spPr>
        <p:txBody>
          <a:bodyPr wrap="none" rtlCol="0">
            <a:spAutoFit/>
          </a:bodyPr>
          <a:lstStyle/>
          <a:p>
            <a:r>
              <a:rPr lang="es-MX" sz="2400" b="1" dirty="0">
                <a:latin typeface="Candara" panose="020E0502030303020204" pitchFamily="34" charset="0"/>
              </a:rPr>
              <a:t>Visión</a:t>
            </a:r>
            <a:endParaRPr lang="es-419" sz="2400" b="1"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88D89AD2-6663-461C-B80E-753E483F1D32}"/>
              </a:ext>
            </a:extLst>
          </p:cNvPr>
          <p:cNvPicPr>
            <a:picLocks noChangeAspect="1" noChangeArrowheads="1"/>
          </p:cNvPicPr>
          <p:nvPr/>
        </p:nvPicPr>
        <p:blipFill>
          <a:blip r:embed="rId2"/>
          <a:srcRect/>
          <a:stretch>
            <a:fillRect/>
          </a:stretch>
        </p:blipFill>
        <p:spPr bwMode="auto">
          <a:xfrm>
            <a:off x="827584" y="3975209"/>
            <a:ext cx="8215338" cy="2628908"/>
          </a:xfrm>
          <a:prstGeom prst="rect">
            <a:avLst/>
          </a:prstGeom>
          <a:noFill/>
          <a:ln w="9525">
            <a:noFill/>
            <a:miter lim="800000"/>
            <a:headEnd/>
            <a:tailEnd/>
          </a:ln>
          <a:effectLst/>
        </p:spPr>
      </p:pic>
      <p:pic>
        <p:nvPicPr>
          <p:cNvPr id="12" name="Imagen 11">
            <a:extLst>
              <a:ext uri="{FF2B5EF4-FFF2-40B4-BE49-F238E27FC236}">
                <a16:creationId xmlns:a16="http://schemas.microsoft.com/office/drawing/2014/main" id="{194C4B3E-BB2E-4B9A-9BF9-6CBDC5262781}"/>
              </a:ext>
            </a:extLst>
          </p:cNvPr>
          <p:cNvPicPr>
            <a:picLocks noChangeAspect="1"/>
          </p:cNvPicPr>
          <p:nvPr/>
        </p:nvPicPr>
        <p:blipFill>
          <a:blip r:embed="rId3"/>
          <a:stretch>
            <a:fillRect/>
          </a:stretch>
        </p:blipFill>
        <p:spPr>
          <a:xfrm>
            <a:off x="949186" y="1179674"/>
            <a:ext cx="7972133" cy="2778457"/>
          </a:xfrm>
          <a:prstGeom prst="rect">
            <a:avLst/>
          </a:prstGeom>
        </p:spPr>
      </p:pic>
      <p:sp>
        <p:nvSpPr>
          <p:cNvPr id="50178" name="8 CuadroTexto"/>
          <p:cNvSpPr txBox="1">
            <a:spLocks noChangeArrowheads="1"/>
          </p:cNvSpPr>
          <p:nvPr/>
        </p:nvSpPr>
        <p:spPr bwMode="auto">
          <a:xfrm>
            <a:off x="0" y="393700"/>
            <a:ext cx="9144000" cy="400110"/>
          </a:xfrm>
          <a:prstGeom prst="rect">
            <a:avLst/>
          </a:prstGeom>
          <a:noFill/>
          <a:ln w="9525">
            <a:noFill/>
            <a:miter lim="800000"/>
            <a:headEnd/>
            <a:tailEnd/>
          </a:ln>
        </p:spPr>
        <p:txBody>
          <a:bodyPr wrap="square">
            <a:spAutoFit/>
          </a:bodyPr>
          <a:lstStyle/>
          <a:p>
            <a:pPr algn="ctr"/>
            <a:r>
              <a:rPr lang="es-ES" sz="2000" b="1" dirty="0">
                <a:latin typeface="Tahoma" pitchFamily="34" charset="0"/>
              </a:rPr>
              <a:t>EXPORTACIONES - (Gráfico)</a:t>
            </a:r>
          </a:p>
        </p:txBody>
      </p:sp>
      <p:sp>
        <p:nvSpPr>
          <p:cNvPr id="9" name="8 Marcador de número de diapositiva"/>
          <p:cNvSpPr>
            <a:spLocks noGrp="1"/>
          </p:cNvSpPr>
          <p:nvPr>
            <p:ph type="sldNum" sz="quarter" idx="12"/>
          </p:nvPr>
        </p:nvSpPr>
        <p:spPr/>
        <p:txBody>
          <a:bodyPr/>
          <a:lstStyle/>
          <a:p>
            <a:pPr>
              <a:defRPr/>
            </a:pPr>
            <a:fld id="{8CCFC454-0965-4B42-A49D-7477F898A900}" type="slidenum">
              <a:rPr lang="en-US" smtClean="0">
                <a:solidFill>
                  <a:schemeClr val="tx1"/>
                </a:solidFill>
              </a:rPr>
              <a:pPr>
                <a:defRPr/>
              </a:pPr>
              <a:t>20</a:t>
            </a:fld>
            <a:endParaRPr lang="en-US" dirty="0">
              <a:solidFill>
                <a:schemeClr val="tx1"/>
              </a:solidFill>
            </a:endParaRPr>
          </a:p>
        </p:txBody>
      </p:sp>
      <p:sp>
        <p:nvSpPr>
          <p:cNvPr id="15" name="CustomShape 2"/>
          <p:cNvSpPr/>
          <p:nvPr/>
        </p:nvSpPr>
        <p:spPr>
          <a:xfrm rot="16200000">
            <a:off x="-826312" y="4896709"/>
            <a:ext cx="2999880" cy="700200"/>
          </a:xfrm>
          <a:prstGeom prst="rect">
            <a:avLst/>
          </a:prstGeom>
        </p:spPr>
        <p:txBody>
          <a:bodyPr lIns="90000" tIns="45000" rIns="90000" bIns="45000"/>
          <a:lstStyle/>
          <a:p>
            <a:pPr algn="ctr">
              <a:lnSpc>
                <a:spcPct val="100000"/>
              </a:lnSpc>
            </a:pPr>
            <a:r>
              <a:rPr lang="es-PY" sz="2000" b="1" dirty="0">
                <a:latin typeface="Tahoma"/>
              </a:rPr>
              <a:t>ENERO a DICIEMBRE</a:t>
            </a:r>
            <a:br>
              <a:rPr lang="es-PY" sz="2000" b="1" dirty="0">
                <a:latin typeface="Tahoma"/>
              </a:rPr>
            </a:br>
            <a:r>
              <a:rPr lang="es-PY" sz="2000" b="1" dirty="0">
                <a:latin typeface="Tahoma"/>
              </a:rPr>
              <a:t>2017</a:t>
            </a:r>
            <a:endParaRPr dirty="0"/>
          </a:p>
        </p:txBody>
      </p:sp>
      <p:sp>
        <p:nvSpPr>
          <p:cNvPr id="8" name="CustomShape 2"/>
          <p:cNvSpPr/>
          <p:nvPr/>
        </p:nvSpPr>
        <p:spPr>
          <a:xfrm rot="16200000">
            <a:off x="-826311" y="1866992"/>
            <a:ext cx="2999880" cy="700200"/>
          </a:xfrm>
          <a:prstGeom prst="rect">
            <a:avLst/>
          </a:prstGeom>
        </p:spPr>
        <p:txBody>
          <a:bodyPr lIns="90000" tIns="45000" rIns="90000" bIns="45000"/>
          <a:lstStyle/>
          <a:p>
            <a:pPr algn="ctr">
              <a:lnSpc>
                <a:spcPct val="100000"/>
              </a:lnSpc>
            </a:pPr>
            <a:r>
              <a:rPr lang="es-PY" sz="2000" b="1" dirty="0">
                <a:solidFill>
                  <a:srgbClr val="C00000"/>
                </a:solidFill>
                <a:latin typeface="Tahoma"/>
              </a:rPr>
              <a:t>ENERO a DICIEMBRE</a:t>
            </a:r>
            <a:br>
              <a:rPr lang="es-PY" sz="2000" b="1" dirty="0">
                <a:solidFill>
                  <a:srgbClr val="C00000"/>
                </a:solidFill>
                <a:latin typeface="Tahoma"/>
              </a:rPr>
            </a:br>
            <a:r>
              <a:rPr lang="es-PY" sz="2000" b="1" dirty="0">
                <a:solidFill>
                  <a:srgbClr val="C00000"/>
                </a:solidFill>
                <a:latin typeface="Tahoma"/>
              </a:rPr>
              <a:t>2018</a:t>
            </a:r>
            <a:endParaRPr dirty="0">
              <a:solidFill>
                <a:srgbClr val="C00000"/>
              </a:solidFill>
            </a:endParaRPr>
          </a:p>
        </p:txBody>
      </p:sp>
      <p:sp>
        <p:nvSpPr>
          <p:cNvPr id="11" name="10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4"/>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8 CuadroTexto"/>
          <p:cNvSpPr txBox="1">
            <a:spLocks noChangeArrowheads="1"/>
          </p:cNvSpPr>
          <p:nvPr/>
        </p:nvSpPr>
        <p:spPr bwMode="auto">
          <a:xfrm>
            <a:off x="107504" y="620688"/>
            <a:ext cx="9036496" cy="615950"/>
          </a:xfrm>
          <a:prstGeom prst="rect">
            <a:avLst/>
          </a:prstGeom>
          <a:noFill/>
          <a:ln w="9525">
            <a:noFill/>
            <a:miter lim="800000"/>
            <a:headEnd/>
            <a:tailEnd/>
          </a:ln>
        </p:spPr>
        <p:txBody>
          <a:bodyPr wrap="square">
            <a:spAutoFit/>
          </a:bodyPr>
          <a:lstStyle/>
          <a:p>
            <a:pPr algn="ctr"/>
            <a:r>
              <a:rPr lang="es-ES" sz="2000" b="1" dirty="0">
                <a:latin typeface="Tahoma" pitchFamily="34" charset="0"/>
              </a:rPr>
              <a:t>EXPORTACIONES DE PRINCIPALES PRODUCTOS</a:t>
            </a:r>
          </a:p>
          <a:p>
            <a:pPr algn="ctr"/>
            <a:r>
              <a:rPr lang="es-ES" sz="1400" b="1" i="1" dirty="0">
                <a:latin typeface="Tahoma" pitchFamily="34" charset="0"/>
              </a:rPr>
              <a:t>(En Miles de USD)</a:t>
            </a:r>
          </a:p>
        </p:txBody>
      </p:sp>
      <p:sp>
        <p:nvSpPr>
          <p:cNvPr id="22" name="21 Marcador de número de diapositiva"/>
          <p:cNvSpPr>
            <a:spLocks noGrp="1"/>
          </p:cNvSpPr>
          <p:nvPr>
            <p:ph type="sldNum" sz="quarter" idx="12"/>
          </p:nvPr>
        </p:nvSpPr>
        <p:spPr>
          <a:xfrm>
            <a:off x="6867556" y="6492899"/>
            <a:ext cx="2133600" cy="365125"/>
          </a:xfrm>
        </p:spPr>
        <p:txBody>
          <a:bodyPr/>
          <a:lstStyle/>
          <a:p>
            <a:pPr>
              <a:defRPr/>
            </a:pPr>
            <a:fld id="{85EEC6D9-272A-41DB-A021-E63E541B1F42}" type="slidenum">
              <a:rPr lang="en-US" smtClean="0">
                <a:solidFill>
                  <a:schemeClr val="tx1"/>
                </a:solidFill>
              </a:rPr>
              <a:pPr>
                <a:defRPr/>
              </a:pPr>
              <a:t>21</a:t>
            </a:fld>
            <a:endParaRPr lang="en-US" dirty="0">
              <a:solidFill>
                <a:schemeClr val="tx1"/>
              </a:solidFill>
            </a:endParaRPr>
          </a:p>
        </p:txBody>
      </p:sp>
      <p:sp>
        <p:nvSpPr>
          <p:cNvPr id="23" name="22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7" name="Imagen 6">
            <a:extLst>
              <a:ext uri="{FF2B5EF4-FFF2-40B4-BE49-F238E27FC236}">
                <a16:creationId xmlns:a16="http://schemas.microsoft.com/office/drawing/2014/main" id="{D61ADB2B-2796-4D10-AC0E-A511627ADF95}"/>
              </a:ext>
            </a:extLst>
          </p:cNvPr>
          <p:cNvPicPr>
            <a:picLocks noChangeAspect="1"/>
          </p:cNvPicPr>
          <p:nvPr/>
        </p:nvPicPr>
        <p:blipFill>
          <a:blip r:embed="rId4"/>
          <a:stretch>
            <a:fillRect/>
          </a:stretch>
        </p:blipFill>
        <p:spPr>
          <a:xfrm>
            <a:off x="2096852" y="3945437"/>
            <a:ext cx="4950296" cy="2252885"/>
          </a:xfrm>
          <a:prstGeom prst="rect">
            <a:avLst/>
          </a:prstGeom>
        </p:spPr>
      </p:pic>
      <p:pic>
        <p:nvPicPr>
          <p:cNvPr id="8" name="Imagen 7">
            <a:extLst>
              <a:ext uri="{FF2B5EF4-FFF2-40B4-BE49-F238E27FC236}">
                <a16:creationId xmlns:a16="http://schemas.microsoft.com/office/drawing/2014/main" id="{64E51122-99B7-4592-86BC-E3C350F5620C}"/>
              </a:ext>
            </a:extLst>
          </p:cNvPr>
          <p:cNvPicPr>
            <a:picLocks noChangeAspect="1"/>
          </p:cNvPicPr>
          <p:nvPr/>
        </p:nvPicPr>
        <p:blipFill>
          <a:blip r:embed="rId5"/>
          <a:stretch>
            <a:fillRect/>
          </a:stretch>
        </p:blipFill>
        <p:spPr>
          <a:xfrm>
            <a:off x="0" y="1530268"/>
            <a:ext cx="9144000" cy="22528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14290"/>
            <a:ext cx="9144000" cy="6429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b="1" dirty="0"/>
              <a:t>EXPORTACIONES por Regímenes Aduaneros </a:t>
            </a:r>
            <a:r>
              <a:rPr lang="es-ES" sz="1400" i="1" dirty="0"/>
              <a:t>(en miles de USD FOB)</a:t>
            </a:r>
            <a:endParaRPr lang="es-ES_tradnl" sz="1400" i="1" dirty="0"/>
          </a:p>
        </p:txBody>
      </p:sp>
      <p:sp>
        <p:nvSpPr>
          <p:cNvPr id="9" name="8 Marcador de número de diapositiva"/>
          <p:cNvSpPr>
            <a:spLocks noGrp="1"/>
          </p:cNvSpPr>
          <p:nvPr>
            <p:ph type="sldNum" sz="quarter" idx="12"/>
          </p:nvPr>
        </p:nvSpPr>
        <p:spPr/>
        <p:txBody>
          <a:bodyPr/>
          <a:lstStyle/>
          <a:p>
            <a:fld id="{3389462D-EB00-4AF5-99D9-C9218E003F03}" type="slidenum">
              <a:rPr lang="es-ES_tradnl" smtClean="0"/>
              <a:pPr/>
              <a:t>22</a:t>
            </a:fld>
            <a:endParaRPr lang="es-ES_tradnl"/>
          </a:p>
        </p:txBody>
      </p:sp>
      <p:pic>
        <p:nvPicPr>
          <p:cNvPr id="2" name="Imagen 1">
            <a:extLst>
              <a:ext uri="{FF2B5EF4-FFF2-40B4-BE49-F238E27FC236}">
                <a16:creationId xmlns:a16="http://schemas.microsoft.com/office/drawing/2014/main" id="{DCA47571-C821-44E4-9488-048C7C37408E}"/>
              </a:ext>
            </a:extLst>
          </p:cNvPr>
          <p:cNvPicPr>
            <a:picLocks noChangeAspect="1"/>
          </p:cNvPicPr>
          <p:nvPr/>
        </p:nvPicPr>
        <p:blipFill>
          <a:blip r:embed="rId2"/>
          <a:stretch>
            <a:fillRect/>
          </a:stretch>
        </p:blipFill>
        <p:spPr>
          <a:xfrm>
            <a:off x="971600" y="1196752"/>
            <a:ext cx="7470226" cy="2784800"/>
          </a:xfrm>
          <a:prstGeom prst="rect">
            <a:avLst/>
          </a:prstGeom>
        </p:spPr>
      </p:pic>
      <p:pic>
        <p:nvPicPr>
          <p:cNvPr id="3" name="Imagen 2">
            <a:extLst>
              <a:ext uri="{FF2B5EF4-FFF2-40B4-BE49-F238E27FC236}">
                <a16:creationId xmlns:a16="http://schemas.microsoft.com/office/drawing/2014/main" id="{520726AA-D8DC-4CDF-BDAC-FE4FF1A938FF}"/>
              </a:ext>
            </a:extLst>
          </p:cNvPr>
          <p:cNvPicPr>
            <a:picLocks noChangeAspect="1"/>
          </p:cNvPicPr>
          <p:nvPr/>
        </p:nvPicPr>
        <p:blipFill>
          <a:blip r:embed="rId3"/>
          <a:stretch>
            <a:fillRect/>
          </a:stretch>
        </p:blipFill>
        <p:spPr>
          <a:xfrm>
            <a:off x="0" y="4348769"/>
            <a:ext cx="9144000" cy="1744527"/>
          </a:xfrm>
          <a:prstGeom prst="rect">
            <a:avLst/>
          </a:prstGeom>
        </p:spPr>
      </p:pic>
    </p:spTree>
    <p:extLst>
      <p:ext uri="{BB962C8B-B14F-4D97-AF65-F5344CB8AC3E}">
        <p14:creationId xmlns:p14="http://schemas.microsoft.com/office/powerpoint/2010/main" val="284560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8 CuadroTexto"/>
          <p:cNvSpPr txBox="1">
            <a:spLocks noChangeArrowheads="1"/>
          </p:cNvSpPr>
          <p:nvPr/>
        </p:nvSpPr>
        <p:spPr bwMode="auto">
          <a:xfrm>
            <a:off x="0" y="571500"/>
            <a:ext cx="9110636" cy="400050"/>
          </a:xfrm>
          <a:prstGeom prst="rect">
            <a:avLst/>
          </a:prstGeom>
          <a:noFill/>
          <a:ln w="9525">
            <a:noFill/>
            <a:miter lim="800000"/>
            <a:headEnd/>
            <a:tailEnd/>
          </a:ln>
        </p:spPr>
        <p:txBody>
          <a:bodyPr wrap="square">
            <a:spAutoFit/>
          </a:bodyPr>
          <a:lstStyle/>
          <a:p>
            <a:pPr algn="ctr"/>
            <a:r>
              <a:rPr lang="es-ES" sz="2000" b="1" dirty="0">
                <a:latin typeface="Tahoma" pitchFamily="34" charset="0"/>
                <a:cs typeface="Tahoma" pitchFamily="34" charset="0"/>
              </a:rPr>
              <a:t>EXPORTACIONES COMO PORCENTAJE DEL P.I.B.</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23</a:t>
            </a:fld>
            <a:endParaRPr lang="en-US" dirty="0">
              <a:solidFill>
                <a:schemeClr val="tx1"/>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1765191136"/>
              </p:ext>
            </p:extLst>
          </p:nvPr>
        </p:nvGraphicFramePr>
        <p:xfrm>
          <a:off x="6754290" y="1351709"/>
          <a:ext cx="1428760" cy="1920240"/>
        </p:xfrm>
        <a:graphic>
          <a:graphicData uri="http://schemas.openxmlformats.org/drawingml/2006/table">
            <a:tbl>
              <a:tblPr/>
              <a:tblGrid>
                <a:gridCol w="1428760">
                  <a:extLst>
                    <a:ext uri="{9D8B030D-6E8A-4147-A177-3AD203B41FA5}">
                      <a16:colId xmlns:a16="http://schemas.microsoft.com/office/drawing/2014/main" val="20000"/>
                    </a:ext>
                  </a:extLst>
                </a:gridCol>
              </a:tblGrid>
              <a:tr h="190500">
                <a:tc>
                  <a:txBody>
                    <a:bodyPr/>
                    <a:lstStyle/>
                    <a:p>
                      <a:pPr algn="l" fontAlgn="b"/>
                      <a:endParaRPr lang="es-ES" sz="900" b="1" i="0" u="sng" strike="noStrike" dirty="0">
                        <a:latin typeface="Arial"/>
                      </a:endParaRPr>
                    </a:p>
                    <a:p>
                      <a:pPr algn="l" fontAlgn="b"/>
                      <a:r>
                        <a:rPr lang="es-ES" sz="900" b="1" i="0" u="sng" strike="noStrike" dirty="0">
                          <a:latin typeface="Arial"/>
                        </a:rPr>
                        <a:t>Observación CIP</a:t>
                      </a:r>
                      <a:r>
                        <a:rPr lang="es-ES" sz="900" b="0" i="0" u="none" strike="noStrike" dirty="0">
                          <a:latin typeface="Arial"/>
                        </a:rPr>
                        <a:t>: </a:t>
                      </a:r>
                      <a:br>
                        <a:rPr lang="es-ES" sz="900" b="0" i="0" u="none" strike="noStrike" dirty="0">
                          <a:latin typeface="Arial"/>
                        </a:rPr>
                      </a:br>
                      <a:endParaRPr lang="es-ES" sz="900" b="0" i="0" u="none" strike="noStrike" dirty="0">
                        <a:latin typeface="Arial"/>
                      </a:endParaRPr>
                    </a:p>
                    <a:p>
                      <a:pPr algn="l" fontAlgn="b"/>
                      <a:r>
                        <a:rPr lang="es-ES" sz="900" b="0" i="0" u="none" strike="noStrike" dirty="0">
                          <a:latin typeface="Arial"/>
                        </a:rPr>
                        <a:t>A </a:t>
                      </a:r>
                      <a:r>
                        <a:rPr lang="es-ES" sz="900" b="0" i="1" u="none" strike="noStrike" dirty="0">
                          <a:latin typeface="Arial"/>
                        </a:rPr>
                        <a:t>partir del Informe del primer trimestre del año 2013, el Departamento de Economía Internacional del B.C.P., incluye dentro de las Exportaciones a las partidas de Re Exportación, Electricidad y otros. Esto abarca desde el año 1985 en adelante.</a:t>
                      </a:r>
                    </a:p>
                    <a:p>
                      <a:pPr algn="l" fontAlgn="b"/>
                      <a:endParaRPr lang="es-ES" sz="9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9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2" name="Imagen 1">
            <a:extLst>
              <a:ext uri="{FF2B5EF4-FFF2-40B4-BE49-F238E27FC236}">
                <a16:creationId xmlns:a16="http://schemas.microsoft.com/office/drawing/2014/main" id="{323BD0D0-4DC4-47D9-8B31-FB5EE1EFA810}"/>
              </a:ext>
            </a:extLst>
          </p:cNvPr>
          <p:cNvPicPr>
            <a:picLocks noChangeAspect="1"/>
          </p:cNvPicPr>
          <p:nvPr/>
        </p:nvPicPr>
        <p:blipFill>
          <a:blip r:embed="rId4"/>
          <a:stretch>
            <a:fillRect/>
          </a:stretch>
        </p:blipFill>
        <p:spPr>
          <a:xfrm>
            <a:off x="1163292" y="3846514"/>
            <a:ext cx="6817415" cy="25098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8 CuadroTexto"/>
          <p:cNvSpPr txBox="1">
            <a:spLocks noChangeArrowheads="1"/>
          </p:cNvSpPr>
          <p:nvPr/>
        </p:nvSpPr>
        <p:spPr bwMode="auto">
          <a:xfrm>
            <a:off x="0" y="500042"/>
            <a:ext cx="9144000" cy="553998"/>
          </a:xfrm>
          <a:prstGeom prst="rect">
            <a:avLst/>
          </a:prstGeom>
          <a:noFill/>
          <a:ln w="9525">
            <a:noFill/>
            <a:miter lim="800000"/>
            <a:headEnd/>
            <a:tailEnd/>
          </a:ln>
        </p:spPr>
        <p:txBody>
          <a:bodyPr wrap="square">
            <a:spAutoFit/>
          </a:bodyPr>
          <a:lstStyle/>
          <a:p>
            <a:pPr algn="ctr"/>
            <a:r>
              <a:rPr lang="es-ES" sz="1800" b="1" dirty="0">
                <a:latin typeface="Tahoma" pitchFamily="34" charset="0"/>
                <a:cs typeface="Tahoma" pitchFamily="34" charset="0"/>
              </a:rPr>
              <a:t>BALANZA COMERCIAL ANUAL - 2000/ 2017</a:t>
            </a:r>
          </a:p>
          <a:p>
            <a:pPr algn="ctr"/>
            <a:r>
              <a:rPr lang="es-ES" sz="1200" b="1" i="1" dirty="0">
                <a:latin typeface="Tahoma" pitchFamily="34" charset="0"/>
                <a:cs typeface="Tahoma" pitchFamily="34" charset="0"/>
              </a:rPr>
              <a:t>(En Miles de USD)</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24</a:t>
            </a:fld>
            <a:endParaRPr lang="en-US" dirty="0">
              <a:solidFill>
                <a:schemeClr val="tx1"/>
              </a:solidFill>
            </a:endParaRPr>
          </a:p>
        </p:txBody>
      </p:sp>
      <p:sp>
        <p:nvSpPr>
          <p:cNvPr id="12" name="11 Rectángulo"/>
          <p:cNvSpPr/>
          <p:nvPr/>
        </p:nvSpPr>
        <p:spPr>
          <a:xfrm>
            <a:off x="6580584" y="4842552"/>
            <a:ext cx="2438078" cy="1323439"/>
          </a:xfrm>
          <a:prstGeom prst="rect">
            <a:avLst/>
          </a:prstGeom>
        </p:spPr>
        <p:txBody>
          <a:bodyPr wrap="square">
            <a:spAutoFit/>
          </a:bodyPr>
          <a:lstStyle/>
          <a:p>
            <a:r>
              <a:rPr lang="es-ES" sz="800" i="1" dirty="0"/>
              <a:t>Fuente: Estudios Económicos - Departamento de Estadísticas del Sector Externo.</a:t>
            </a:r>
          </a:p>
          <a:p>
            <a:r>
              <a:rPr lang="es-ES" sz="800" i="1" u="sng" dirty="0"/>
              <a:t>Nota</a:t>
            </a:r>
            <a:r>
              <a:rPr lang="es-ES" sz="800" i="1" dirty="0"/>
              <a:t>:</a:t>
            </a:r>
            <a:br>
              <a:rPr lang="es-ES" sz="800" i="1" dirty="0"/>
            </a:br>
            <a:r>
              <a:rPr lang="es-ES" sz="800" i="1" dirty="0"/>
              <a:t>1) La partida reexportación es la diferencia entre el total importado de bienes susceptibles de reexportación menos el consumo potencial respectivo</a:t>
            </a:r>
          </a:p>
          <a:p>
            <a:r>
              <a:rPr lang="es-ES" sz="800" i="1" dirty="0"/>
              <a:t>2) El rubro Otros incluyen las siguientes partidas de la cuenta bienes de la balanza de pagos: reparación y bienes adquiridos en puertos por medios de transporte.</a:t>
            </a:r>
          </a:p>
          <a:p>
            <a:r>
              <a:rPr lang="es-ES" sz="800" i="1" dirty="0"/>
              <a:t>* Cifras sujetas a variación</a:t>
            </a:r>
          </a:p>
        </p:txBody>
      </p:sp>
      <p:sp>
        <p:nvSpPr>
          <p:cNvPr id="9" name="8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70700DBF-68DB-4831-A31E-10A237DB2F91}"/>
              </a:ext>
            </a:extLst>
          </p:cNvPr>
          <p:cNvPicPr>
            <a:picLocks noChangeAspect="1"/>
          </p:cNvPicPr>
          <p:nvPr/>
        </p:nvPicPr>
        <p:blipFill>
          <a:blip r:embed="rId4"/>
          <a:stretch>
            <a:fillRect/>
          </a:stretch>
        </p:blipFill>
        <p:spPr>
          <a:xfrm>
            <a:off x="539552" y="4677506"/>
            <a:ext cx="5848698" cy="1847838"/>
          </a:xfrm>
          <a:prstGeom prst="rect">
            <a:avLst/>
          </a:prstGeom>
        </p:spPr>
      </p:pic>
      <p:pic>
        <p:nvPicPr>
          <p:cNvPr id="4" name="Imagen 3">
            <a:extLst>
              <a:ext uri="{FF2B5EF4-FFF2-40B4-BE49-F238E27FC236}">
                <a16:creationId xmlns:a16="http://schemas.microsoft.com/office/drawing/2014/main" id="{CA77747D-A328-4E78-A891-A8D128D9B888}"/>
              </a:ext>
            </a:extLst>
          </p:cNvPr>
          <p:cNvPicPr>
            <a:picLocks noChangeAspect="1"/>
          </p:cNvPicPr>
          <p:nvPr/>
        </p:nvPicPr>
        <p:blipFill>
          <a:blip r:embed="rId5"/>
          <a:stretch>
            <a:fillRect/>
          </a:stretch>
        </p:blipFill>
        <p:spPr>
          <a:xfrm>
            <a:off x="173961" y="1068989"/>
            <a:ext cx="8748464" cy="35952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5 Imagen" descr="Flags-Globe_h160.gif"/>
          <p:cNvPicPr>
            <a:picLocks noChangeAspect="1"/>
          </p:cNvPicPr>
          <p:nvPr/>
        </p:nvPicPr>
        <p:blipFill>
          <a:blip r:embed="rId3" cstate="print"/>
          <a:srcRect/>
          <a:stretch>
            <a:fillRect/>
          </a:stretch>
        </p:blipFill>
        <p:spPr bwMode="auto">
          <a:xfrm rot="5400000">
            <a:off x="8072462" y="5818587"/>
            <a:ext cx="1071538" cy="1007335"/>
          </a:xfrm>
          <a:prstGeom prst="rect">
            <a:avLst/>
          </a:prstGeom>
          <a:noFill/>
          <a:ln w="9525">
            <a:noFill/>
            <a:miter lim="800000"/>
            <a:headEnd/>
            <a:tailEnd/>
          </a:ln>
        </p:spPr>
      </p:pic>
      <p:sp>
        <p:nvSpPr>
          <p:cNvPr id="61445" name="10 CuadroTexto"/>
          <p:cNvSpPr txBox="1">
            <a:spLocks noChangeArrowheads="1"/>
          </p:cNvSpPr>
          <p:nvPr/>
        </p:nvSpPr>
        <p:spPr bwMode="auto">
          <a:xfrm rot="5400000">
            <a:off x="5747902" y="2671700"/>
            <a:ext cx="5572165" cy="800219"/>
          </a:xfrm>
          <a:prstGeom prst="rect">
            <a:avLst/>
          </a:prstGeom>
          <a:noFill/>
          <a:ln w="9525">
            <a:noFill/>
            <a:miter lim="800000"/>
            <a:headEnd/>
            <a:tailEnd/>
          </a:ln>
        </p:spPr>
        <p:txBody>
          <a:bodyPr wrap="square">
            <a:spAutoFit/>
          </a:bodyPr>
          <a:lstStyle/>
          <a:p>
            <a:pPr algn="ctr"/>
            <a:r>
              <a:rPr lang="es-ES" sz="1600" b="1" dirty="0">
                <a:latin typeface="Tahoma" pitchFamily="34" charset="0"/>
                <a:cs typeface="Tahoma" pitchFamily="34" charset="0"/>
              </a:rPr>
              <a:t>PARAGUAY</a:t>
            </a:r>
          </a:p>
          <a:p>
            <a:pPr algn="ctr"/>
            <a:r>
              <a:rPr lang="es-ES" sz="1600" b="1" dirty="0">
                <a:latin typeface="Tahoma" pitchFamily="34" charset="0"/>
                <a:cs typeface="Tahoma" pitchFamily="34" charset="0"/>
              </a:rPr>
              <a:t>BALANZA COMERCIAL POR PRINCIPALES PAISES</a:t>
            </a:r>
          </a:p>
          <a:p>
            <a:pPr algn="ctr"/>
            <a:r>
              <a:rPr lang="es-ES" sz="1400" i="1" dirty="0">
                <a:latin typeface="Tahoma" pitchFamily="34" charset="0"/>
                <a:cs typeface="Tahoma" pitchFamily="34" charset="0"/>
              </a:rPr>
              <a:t>(En Miles de USD)  </a:t>
            </a:r>
            <a:endParaRPr lang="es-ES" sz="1400" dirty="0">
              <a:latin typeface="Tahoma" pitchFamily="34" charset="0"/>
              <a:cs typeface="Tahoma" pitchFamily="34" charset="0"/>
            </a:endParaRPr>
          </a:p>
        </p:txBody>
      </p:sp>
      <p:sp>
        <p:nvSpPr>
          <p:cNvPr id="8" name="7 Marcador de número de diapositiva"/>
          <p:cNvSpPr>
            <a:spLocks noGrp="1"/>
          </p:cNvSpPr>
          <p:nvPr>
            <p:ph type="sldNum" sz="quarter" idx="12"/>
          </p:nvPr>
        </p:nvSpPr>
        <p:spPr>
          <a:xfrm rot="5400000">
            <a:off x="-884269" y="5456246"/>
            <a:ext cx="2133600" cy="365125"/>
          </a:xfrm>
        </p:spPr>
        <p:txBody>
          <a:bodyPr/>
          <a:lstStyle/>
          <a:p>
            <a:pPr>
              <a:defRPr/>
            </a:pPr>
            <a:fld id="{85EEC6D9-272A-41DB-A021-E63E541B1F42}" type="slidenum">
              <a:rPr lang="en-US" smtClean="0">
                <a:solidFill>
                  <a:schemeClr val="tx1"/>
                </a:solidFill>
              </a:rPr>
              <a:pPr>
                <a:defRPr/>
              </a:pPr>
              <a:t>25</a:t>
            </a:fld>
            <a:endParaRPr lang="en-US">
              <a:solidFill>
                <a:schemeClr val="tx1"/>
              </a:solidFill>
            </a:endParaRPr>
          </a:p>
        </p:txBody>
      </p:sp>
      <p:pic>
        <p:nvPicPr>
          <p:cNvPr id="4" name="Imagen 3">
            <a:extLst>
              <a:ext uri="{FF2B5EF4-FFF2-40B4-BE49-F238E27FC236}">
                <a16:creationId xmlns:a16="http://schemas.microsoft.com/office/drawing/2014/main" id="{3AD65922-BB1D-4014-8DBD-FB52F3A66A73}"/>
              </a:ext>
            </a:extLst>
          </p:cNvPr>
          <p:cNvPicPr>
            <a:picLocks noChangeAspect="1"/>
          </p:cNvPicPr>
          <p:nvPr/>
        </p:nvPicPr>
        <p:blipFill>
          <a:blip r:embed="rId4"/>
          <a:stretch>
            <a:fillRect/>
          </a:stretch>
        </p:blipFill>
        <p:spPr>
          <a:xfrm rot="5400000">
            <a:off x="1683194" y="-267779"/>
            <a:ext cx="5182794" cy="77185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CuadroTexto"/>
          <p:cNvSpPr txBox="1">
            <a:spLocks noChangeArrowheads="1"/>
          </p:cNvSpPr>
          <p:nvPr/>
        </p:nvSpPr>
        <p:spPr bwMode="auto">
          <a:xfrm rot="5400000">
            <a:off x="5814585" y="2635981"/>
            <a:ext cx="5643603" cy="800219"/>
          </a:xfrm>
          <a:prstGeom prst="rect">
            <a:avLst/>
          </a:prstGeom>
          <a:noFill/>
          <a:ln w="9525">
            <a:noFill/>
            <a:miter lim="800000"/>
            <a:headEnd/>
            <a:tailEnd/>
          </a:ln>
        </p:spPr>
        <p:txBody>
          <a:bodyPr wrap="square">
            <a:spAutoFit/>
          </a:bodyPr>
          <a:lstStyle/>
          <a:p>
            <a:pPr algn="ctr"/>
            <a:r>
              <a:rPr lang="es-ES" sz="1600" b="1" dirty="0">
                <a:latin typeface="Tahoma" pitchFamily="34" charset="0"/>
                <a:cs typeface="Tahoma" pitchFamily="34" charset="0"/>
              </a:rPr>
              <a:t>PARAGUAY</a:t>
            </a:r>
          </a:p>
          <a:p>
            <a:pPr algn="ctr"/>
            <a:r>
              <a:rPr lang="es-ES" sz="1600" b="1" dirty="0">
                <a:latin typeface="Tahoma" pitchFamily="34" charset="0"/>
                <a:cs typeface="Tahoma" pitchFamily="34" charset="0"/>
              </a:rPr>
              <a:t>BALANZA COMERCIAL POR PRINCIPALES PAISES</a:t>
            </a:r>
          </a:p>
          <a:p>
            <a:pPr algn="ctr"/>
            <a:r>
              <a:rPr lang="es-ES" sz="1400" i="1" dirty="0">
                <a:latin typeface="Tahoma" pitchFamily="34" charset="0"/>
                <a:cs typeface="Tahoma" pitchFamily="34" charset="0"/>
              </a:rPr>
              <a:t>(En Miles de USD)  </a:t>
            </a:r>
            <a:endParaRPr lang="es-ES" sz="1400" dirty="0">
              <a:latin typeface="Tahoma" pitchFamily="34" charset="0"/>
              <a:cs typeface="Tahoma" pitchFamily="34" charset="0"/>
            </a:endParaRPr>
          </a:p>
        </p:txBody>
      </p:sp>
      <p:pic>
        <p:nvPicPr>
          <p:cNvPr id="61444" name="5 Imagen" descr="Flags-Globe_h160.gif"/>
          <p:cNvPicPr>
            <a:picLocks noChangeAspect="1"/>
          </p:cNvPicPr>
          <p:nvPr/>
        </p:nvPicPr>
        <p:blipFill>
          <a:blip r:embed="rId3" cstate="print"/>
          <a:srcRect/>
          <a:stretch>
            <a:fillRect/>
          </a:stretch>
        </p:blipFill>
        <p:spPr bwMode="auto">
          <a:xfrm rot="5400000">
            <a:off x="8072462" y="5818587"/>
            <a:ext cx="1071538" cy="1007335"/>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rot="5400000">
            <a:off x="-884269" y="5456246"/>
            <a:ext cx="2133600" cy="365125"/>
          </a:xfrm>
        </p:spPr>
        <p:txBody>
          <a:bodyPr/>
          <a:lstStyle/>
          <a:p>
            <a:pPr>
              <a:defRPr/>
            </a:pPr>
            <a:fld id="{85EEC6D9-272A-41DB-A021-E63E541B1F42}" type="slidenum">
              <a:rPr lang="en-US" smtClean="0">
                <a:solidFill>
                  <a:schemeClr val="tx1"/>
                </a:solidFill>
              </a:rPr>
              <a:pPr>
                <a:defRPr/>
              </a:pPr>
              <a:t>26</a:t>
            </a:fld>
            <a:endParaRPr lang="en-US">
              <a:solidFill>
                <a:schemeClr val="tx1"/>
              </a:solidFill>
            </a:endParaRPr>
          </a:p>
        </p:txBody>
      </p:sp>
      <p:sp>
        <p:nvSpPr>
          <p:cNvPr id="3" name="Rectángulo 2">
            <a:extLst>
              <a:ext uri="{FF2B5EF4-FFF2-40B4-BE49-F238E27FC236}">
                <a16:creationId xmlns:a16="http://schemas.microsoft.com/office/drawing/2014/main" id="{8242075B-E2B1-4623-9F62-1A3A2F9563A4}"/>
              </a:ext>
            </a:extLst>
          </p:cNvPr>
          <p:cNvSpPr/>
          <p:nvPr/>
        </p:nvSpPr>
        <p:spPr>
          <a:xfrm rot="5400000">
            <a:off x="-1350476" y="3453968"/>
            <a:ext cx="5922783" cy="646331"/>
          </a:xfrm>
          <a:prstGeom prst="rect">
            <a:avLst/>
          </a:prstGeom>
        </p:spPr>
        <p:txBody>
          <a:bodyPr wrap="square">
            <a:spAutoFit/>
          </a:bodyPr>
          <a:lstStyle/>
          <a:p>
            <a:r>
              <a:rPr lang="es-MX" sz="900" i="1" dirty="0"/>
              <a:t>Fuente: Departamento de Estadísticas del Sector Externo- GEE - BCP </a:t>
            </a:r>
          </a:p>
          <a:p>
            <a:r>
              <a:rPr lang="es-MX" sz="900" i="1" dirty="0"/>
              <a:t>Nota: Datos del periodo 1961-2002 provistos por la DGA</a:t>
            </a:r>
          </a:p>
          <a:p>
            <a:r>
              <a:rPr lang="es-MX" sz="900" i="1" dirty="0"/>
              <a:t>        Datos del periodo 2003 en adelante provistos por el Sistema Informático Sofía de la DNA</a:t>
            </a:r>
          </a:p>
          <a:p>
            <a:r>
              <a:rPr lang="es-MX" sz="900" i="1" dirty="0"/>
              <a:t>* Cifras sujetas a variación</a:t>
            </a:r>
          </a:p>
        </p:txBody>
      </p:sp>
      <p:pic>
        <p:nvPicPr>
          <p:cNvPr id="4" name="Imagen 3">
            <a:extLst>
              <a:ext uri="{FF2B5EF4-FFF2-40B4-BE49-F238E27FC236}">
                <a16:creationId xmlns:a16="http://schemas.microsoft.com/office/drawing/2014/main" id="{6C8B69E8-B26A-4ACC-B4E2-6563AEE286D0}"/>
              </a:ext>
            </a:extLst>
          </p:cNvPr>
          <p:cNvPicPr>
            <a:picLocks noChangeAspect="1"/>
          </p:cNvPicPr>
          <p:nvPr/>
        </p:nvPicPr>
        <p:blipFill>
          <a:blip r:embed="rId4"/>
          <a:stretch>
            <a:fillRect/>
          </a:stretch>
        </p:blipFill>
        <p:spPr>
          <a:xfrm rot="5400000">
            <a:off x="1953290" y="855801"/>
            <a:ext cx="6002124" cy="55172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6B1715-BB0E-4FC8-8C34-C5155876F5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32"/>
          <a:stretch/>
        </p:blipFill>
        <p:spPr bwMode="auto">
          <a:xfrm>
            <a:off x="0" y="0"/>
            <a:ext cx="9144000" cy="6910536"/>
          </a:xfrm>
          <a:prstGeom prst="rect">
            <a:avLst/>
          </a:prstGeom>
          <a:noFill/>
          <a:extLst>
            <a:ext uri="{909E8E84-426E-40DD-AFC4-6F175D3DCCD1}">
              <a14:hiddenFill xmlns:a14="http://schemas.microsoft.com/office/drawing/2010/main">
                <a:solidFill>
                  <a:srgbClr val="FFFFFF"/>
                </a:solidFill>
              </a14:hiddenFill>
            </a:ext>
          </a:extLst>
        </p:spPr>
      </p:pic>
      <p:sp>
        <p:nvSpPr>
          <p:cNvPr id="8" name="8 CuadroTexto"/>
          <p:cNvSpPr txBox="1">
            <a:spLocks noChangeArrowheads="1"/>
          </p:cNvSpPr>
          <p:nvPr/>
        </p:nvSpPr>
        <p:spPr bwMode="auto">
          <a:xfrm>
            <a:off x="0" y="5517232"/>
            <a:ext cx="9144000" cy="5238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es-ES" sz="2800" b="1" dirty="0">
                <a:solidFill>
                  <a:schemeClr val="bg1"/>
                </a:solidFill>
                <a:effectLst>
                  <a:outerShdw blurRad="38100" dist="38100" dir="2700000" algn="tl">
                    <a:srgbClr val="C0C0C0"/>
                  </a:outerShdw>
                </a:effectLst>
                <a:latin typeface="Tahoma" pitchFamily="34" charset="0"/>
                <a:cs typeface="Tahoma" pitchFamily="34" charset="0"/>
              </a:rPr>
              <a:t>RANKINGS</a:t>
            </a:r>
            <a:endParaRPr lang="es-ES" sz="2000" b="1" dirty="0">
              <a:solidFill>
                <a:schemeClr val="bg1"/>
              </a:solidFill>
              <a:effectLst>
                <a:outerShdw blurRad="38100" dist="38100" dir="2700000" algn="tl">
                  <a:srgbClr val="C0C0C0"/>
                </a:outerShdw>
              </a:effectLst>
              <a:latin typeface="Tahoma" pitchFamily="34" charset="0"/>
              <a:cs typeface="Tahoma" pitchFamily="34" charset="0"/>
            </a:endParaRP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27</a:t>
            </a:fld>
            <a:endParaRPr 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5 Imagen" descr="Flags-Globe_h160.gif"/>
          <p:cNvPicPr>
            <a:picLocks noChangeAspect="1"/>
          </p:cNvPicPr>
          <p:nvPr/>
        </p:nvPicPr>
        <p:blipFill>
          <a:blip r:embed="rId3" cstate="print"/>
          <a:srcRect/>
          <a:stretch>
            <a:fillRect/>
          </a:stretch>
        </p:blipFill>
        <p:spPr bwMode="auto">
          <a:xfrm rot="5248260">
            <a:off x="8240076" y="5955292"/>
            <a:ext cx="911225" cy="857250"/>
          </a:xfrm>
          <a:prstGeom prst="rect">
            <a:avLst/>
          </a:prstGeom>
          <a:noFill/>
          <a:ln w="9525">
            <a:noFill/>
            <a:miter lim="800000"/>
            <a:headEnd/>
            <a:tailEnd/>
          </a:ln>
        </p:spPr>
      </p:pic>
      <p:sp>
        <p:nvSpPr>
          <p:cNvPr id="44036" name="10 CuadroTexto"/>
          <p:cNvSpPr txBox="1">
            <a:spLocks noChangeArrowheads="1"/>
          </p:cNvSpPr>
          <p:nvPr/>
        </p:nvSpPr>
        <p:spPr bwMode="auto">
          <a:xfrm rot="5400000">
            <a:off x="5193466" y="2834921"/>
            <a:ext cx="6500833" cy="830997"/>
          </a:xfrm>
          <a:prstGeom prst="rect">
            <a:avLst/>
          </a:prstGeom>
          <a:noFill/>
          <a:ln w="9525">
            <a:noFill/>
            <a:miter lim="800000"/>
            <a:headEnd/>
            <a:tailEnd/>
          </a:ln>
        </p:spPr>
        <p:txBody>
          <a:bodyPr wrap="square">
            <a:spAutoFit/>
          </a:bodyPr>
          <a:lstStyle/>
          <a:p>
            <a:pPr algn="ctr"/>
            <a:r>
              <a:rPr lang="es-ES" sz="1800" b="1" dirty="0">
                <a:latin typeface="Tahoma" pitchFamily="34" charset="0"/>
                <a:cs typeface="Tahoma" pitchFamily="34" charset="0"/>
              </a:rPr>
              <a:t>IMPORTACIONES POR PRINCIPALES PAISES</a:t>
            </a:r>
          </a:p>
          <a:p>
            <a:pPr algn="ctr"/>
            <a:r>
              <a:rPr lang="es-ES" sz="1200" b="1" i="1" dirty="0">
                <a:latin typeface="Tahoma" pitchFamily="34" charset="0"/>
                <a:cs typeface="Tahoma" pitchFamily="34" charset="0"/>
              </a:rPr>
              <a:t>(En Miles de USD)</a:t>
            </a:r>
            <a:endParaRPr lang="es-ES" sz="1200" b="1" dirty="0">
              <a:latin typeface="Tahoma" pitchFamily="34" charset="0"/>
              <a:cs typeface="Tahoma" pitchFamily="34" charset="0"/>
            </a:endParaRPr>
          </a:p>
          <a:p>
            <a:pPr algn="ctr"/>
            <a:endParaRPr lang="es-ES" sz="1800" b="1" dirty="0">
              <a:latin typeface="Tahoma" pitchFamily="34" charset="0"/>
              <a:cs typeface="Tahoma" pitchFamily="34" charset="0"/>
            </a:endParaRPr>
          </a:p>
        </p:txBody>
      </p:sp>
      <p:sp>
        <p:nvSpPr>
          <p:cNvPr id="8" name="7 Marcador de número de diapositiva"/>
          <p:cNvSpPr>
            <a:spLocks noGrp="1"/>
          </p:cNvSpPr>
          <p:nvPr>
            <p:ph type="sldNum" sz="quarter" idx="12"/>
          </p:nvPr>
        </p:nvSpPr>
        <p:spPr>
          <a:xfrm rot="5400000">
            <a:off x="-857288" y="5537223"/>
            <a:ext cx="2133600" cy="365125"/>
          </a:xfrm>
        </p:spPr>
        <p:txBody>
          <a:bodyPr/>
          <a:lstStyle/>
          <a:p>
            <a:pPr>
              <a:defRPr/>
            </a:pPr>
            <a:fld id="{85EEC6D9-272A-41DB-A021-E63E541B1F42}" type="slidenum">
              <a:rPr lang="en-US" smtClean="0">
                <a:solidFill>
                  <a:schemeClr val="tx1"/>
                </a:solidFill>
              </a:rPr>
              <a:pPr>
                <a:defRPr/>
              </a:pPr>
              <a:t>28</a:t>
            </a:fld>
            <a:endParaRPr lang="en-US" dirty="0">
              <a:solidFill>
                <a:schemeClr val="tx1"/>
              </a:solidFill>
            </a:endParaRPr>
          </a:p>
        </p:txBody>
      </p:sp>
      <p:sp>
        <p:nvSpPr>
          <p:cNvPr id="10" name="9 Rectángulo"/>
          <p:cNvSpPr/>
          <p:nvPr/>
        </p:nvSpPr>
        <p:spPr>
          <a:xfrm>
            <a:off x="285720" y="429104"/>
            <a:ext cx="8174712" cy="523220"/>
          </a:xfrm>
          <a:prstGeom prst="rect">
            <a:avLst/>
          </a:prstGeom>
        </p:spPr>
        <p:txBody>
          <a:bodyPr wrap="square">
            <a:spAutoFit/>
          </a:bodyPr>
          <a:lstStyle/>
          <a:p>
            <a:r>
              <a:rPr lang="es-ES" sz="700" b="1" u="sng" dirty="0">
                <a:latin typeface="Tahoma" pitchFamily="34" charset="0"/>
                <a:cs typeface="Tahoma" pitchFamily="34" charset="0"/>
              </a:rPr>
              <a:t>Fuente</a:t>
            </a:r>
            <a:r>
              <a:rPr lang="es-ES" sz="700" dirty="0">
                <a:latin typeface="Tahoma" pitchFamily="34" charset="0"/>
                <a:cs typeface="Tahoma" pitchFamily="34" charset="0"/>
              </a:rPr>
              <a:t>: Departamento de Economía Internacional - GEE - BCP </a:t>
            </a:r>
          </a:p>
          <a:p>
            <a:r>
              <a:rPr lang="es-ES" sz="700" dirty="0">
                <a:latin typeface="Tahoma" pitchFamily="34" charset="0"/>
                <a:cs typeface="Tahoma" pitchFamily="34" charset="0"/>
              </a:rPr>
              <a:t>Nota: Datos del periodo 1971-2002 provistos por la DGA</a:t>
            </a:r>
          </a:p>
          <a:p>
            <a:r>
              <a:rPr lang="es-ES" sz="700" dirty="0">
                <a:latin typeface="Tahoma" pitchFamily="34" charset="0"/>
                <a:cs typeface="Tahoma" pitchFamily="34" charset="0"/>
              </a:rPr>
              <a:t>Datos del periodo 2003 en adelante provistos por el Sistema Informático Sofía de la DNA</a:t>
            </a:r>
          </a:p>
          <a:p>
            <a:r>
              <a:rPr lang="es-ES" sz="700" dirty="0">
                <a:latin typeface="Tahoma" pitchFamily="34" charset="0"/>
                <a:cs typeface="Tahoma" pitchFamily="34" charset="0"/>
              </a:rPr>
              <a:t>* Cifras sujetas a variación.</a:t>
            </a:r>
          </a:p>
        </p:txBody>
      </p:sp>
      <p:pic>
        <p:nvPicPr>
          <p:cNvPr id="3" name="Imagen 2">
            <a:extLst>
              <a:ext uri="{FF2B5EF4-FFF2-40B4-BE49-F238E27FC236}">
                <a16:creationId xmlns:a16="http://schemas.microsoft.com/office/drawing/2014/main" id="{70612E64-9EEC-4A77-9DE5-F429B9F934C3}"/>
              </a:ext>
            </a:extLst>
          </p:cNvPr>
          <p:cNvPicPr>
            <a:picLocks noChangeAspect="1"/>
          </p:cNvPicPr>
          <p:nvPr/>
        </p:nvPicPr>
        <p:blipFill>
          <a:blip r:embed="rId4"/>
          <a:stretch>
            <a:fillRect/>
          </a:stretch>
        </p:blipFill>
        <p:spPr>
          <a:xfrm rot="5400000">
            <a:off x="1506225" y="-216977"/>
            <a:ext cx="5361353" cy="79303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rot="5400000">
            <a:off x="5216098" y="3244334"/>
            <a:ext cx="6858000" cy="369332"/>
          </a:xfrm>
          <a:prstGeom prst="rect">
            <a:avLst/>
          </a:prstGeom>
          <a:noFill/>
        </p:spPr>
        <p:txBody>
          <a:bodyPr wrap="square">
            <a:spAutoFit/>
          </a:bodyPr>
          <a:lstStyle/>
          <a:p>
            <a:pPr algn="ctr" fontAlgn="auto">
              <a:spcBef>
                <a:spcPts val="0"/>
              </a:spcBef>
              <a:spcAft>
                <a:spcPts val="0"/>
              </a:spcAft>
              <a:defRPr/>
            </a:pPr>
            <a:r>
              <a:rPr lang="es-ES" sz="1800" b="1" dirty="0">
                <a:effectLst>
                  <a:outerShdw blurRad="38100" dist="38100" dir="2700000" algn="tl">
                    <a:srgbClr val="C0C0C0"/>
                  </a:outerShdw>
                </a:effectLst>
                <a:latin typeface="Tahoma" pitchFamily="34" charset="0"/>
                <a:cs typeface="Tahoma" pitchFamily="34" charset="0"/>
              </a:rPr>
              <a:t>IMPORTACIONES POR ZONAS ECONOMICAS</a:t>
            </a:r>
          </a:p>
        </p:txBody>
      </p:sp>
      <p:sp>
        <p:nvSpPr>
          <p:cNvPr id="20" name="5 CuadroTexto"/>
          <p:cNvSpPr txBox="1"/>
          <p:nvPr/>
        </p:nvSpPr>
        <p:spPr>
          <a:xfrm rot="5400000">
            <a:off x="7405849" y="3103167"/>
            <a:ext cx="1976182" cy="276999"/>
          </a:xfrm>
          <a:prstGeom prst="rect">
            <a:avLst/>
          </a:prstGeom>
          <a:noFill/>
        </p:spPr>
        <p:txBody>
          <a:bodyPr wrap="none">
            <a:spAutoFit/>
          </a:bodyPr>
          <a:lstStyle/>
          <a:p>
            <a:pPr algn="ctr" fontAlgn="auto">
              <a:spcBef>
                <a:spcPts val="0"/>
              </a:spcBef>
              <a:spcAft>
                <a:spcPts val="0"/>
              </a:spcAft>
              <a:defRPr/>
            </a:pPr>
            <a:r>
              <a:rPr lang="es-ES" sz="1200" i="1" dirty="0">
                <a:effectLst>
                  <a:outerShdw blurRad="38100" dist="38100" dir="2700000" algn="tl">
                    <a:srgbClr val="C0C0C0"/>
                  </a:outerShdw>
                </a:effectLst>
                <a:latin typeface="Tahoma" pitchFamily="34" charset="0"/>
                <a:cs typeface="Tahoma" pitchFamily="34" charset="0"/>
              </a:rPr>
              <a:t>(En miles de Dólares FOB)</a:t>
            </a:r>
          </a:p>
        </p:txBody>
      </p:sp>
      <p:sp>
        <p:nvSpPr>
          <p:cNvPr id="9" name="8 Marcador de número de diapositiva"/>
          <p:cNvSpPr>
            <a:spLocks noGrp="1"/>
          </p:cNvSpPr>
          <p:nvPr>
            <p:ph type="sldNum" sz="quarter" idx="12"/>
          </p:nvPr>
        </p:nvSpPr>
        <p:spPr>
          <a:xfrm rot="5400000">
            <a:off x="-884238" y="5608637"/>
            <a:ext cx="2133600" cy="365125"/>
          </a:xfrm>
        </p:spPr>
        <p:txBody>
          <a:bodyPr/>
          <a:lstStyle/>
          <a:p>
            <a:pPr>
              <a:defRPr/>
            </a:pPr>
            <a:fld id="{85EEC6D9-272A-41DB-A021-E63E541B1F42}" type="slidenum">
              <a:rPr lang="en-US" smtClean="0">
                <a:solidFill>
                  <a:schemeClr val="tx1"/>
                </a:solidFill>
              </a:rPr>
              <a:pPr>
                <a:defRPr/>
              </a:pPr>
              <a:t>29</a:t>
            </a:fld>
            <a:endParaRPr lang="en-US" dirty="0">
              <a:solidFill>
                <a:schemeClr val="tx1"/>
              </a:solidFill>
            </a:endParaRPr>
          </a:p>
        </p:txBody>
      </p:sp>
      <p:sp>
        <p:nvSpPr>
          <p:cNvPr id="12" name="10 Rectángulo"/>
          <p:cNvSpPr>
            <a:spLocks noChangeArrowheads="1"/>
          </p:cNvSpPr>
          <p:nvPr/>
        </p:nvSpPr>
        <p:spPr bwMode="auto">
          <a:xfrm rot="5400000">
            <a:off x="-1642549" y="2482265"/>
            <a:ext cx="6143668" cy="2092881"/>
          </a:xfrm>
          <a:prstGeom prst="rect">
            <a:avLst/>
          </a:prstGeom>
          <a:noFill/>
          <a:ln w="9525" cmpd="dbl">
            <a:noFill/>
            <a:prstDash val="sysDot"/>
            <a:miter lim="800000"/>
            <a:headEnd/>
            <a:tailEnd/>
          </a:ln>
        </p:spPr>
        <p:txBody>
          <a:bodyPr wrap="square">
            <a:spAutoFit/>
          </a:bodyPr>
          <a:lstStyle/>
          <a:p>
            <a:r>
              <a:rPr lang="es-ES" sz="500" i="1" dirty="0">
                <a:latin typeface="Calibri" pitchFamily="34" charset="0"/>
              </a:rPr>
              <a:t>Fuente: Departamento de Economía Internacional - GEE - BCP </a:t>
            </a:r>
          </a:p>
          <a:p>
            <a:r>
              <a:rPr lang="es-ES" sz="500" i="1" u="sng" dirty="0">
                <a:latin typeface="Calibri" pitchFamily="34" charset="0"/>
              </a:rPr>
              <a:t>Nota</a:t>
            </a:r>
            <a:r>
              <a:rPr lang="es-ES" sz="500" i="1" dirty="0">
                <a:latin typeface="Calibri" pitchFamily="34" charset="0"/>
              </a:rPr>
              <a:t>: Datos del periodo 1971-2002 provistos por la DGA</a:t>
            </a:r>
          </a:p>
          <a:p>
            <a:r>
              <a:rPr lang="es-ES" sz="500" i="1" dirty="0">
                <a:latin typeface="Calibri" pitchFamily="34" charset="0"/>
              </a:rPr>
              <a:t>             Datos del periodo 2003 en adelante provistos por el Sistema Informático Sofía de la DNA</a:t>
            </a:r>
          </a:p>
          <a:p>
            <a:r>
              <a:rPr lang="es-ES" sz="500" i="1" dirty="0">
                <a:latin typeface="Calibri" pitchFamily="34" charset="0"/>
              </a:rPr>
              <a:t>* Cifras sujetas a variación</a:t>
            </a:r>
          </a:p>
          <a:p>
            <a:r>
              <a:rPr lang="es-ES" sz="500" i="1" dirty="0">
                <a:latin typeface="Calibri" pitchFamily="34" charset="0"/>
              </a:rPr>
              <a:t>**Para el total ALADI incluir Mercosur, Resto de </a:t>
            </a:r>
            <a:r>
              <a:rPr lang="es-ES" sz="500" i="1" dirty="0" err="1">
                <a:latin typeface="Calibri" pitchFamily="34" charset="0"/>
              </a:rPr>
              <a:t>Aladi</a:t>
            </a:r>
            <a:r>
              <a:rPr lang="es-ES" sz="500" i="1" dirty="0">
                <a:latin typeface="Calibri" pitchFamily="34" charset="0"/>
              </a:rPr>
              <a:t> y México</a:t>
            </a:r>
          </a:p>
          <a:p>
            <a:r>
              <a:rPr lang="es-ES" sz="500" i="1" dirty="0">
                <a:latin typeface="Calibri" pitchFamily="34" charset="0"/>
              </a:rPr>
              <a:t>***Países que se incorporan a la Unión Europea:</a:t>
            </a:r>
          </a:p>
          <a:p>
            <a:r>
              <a:rPr lang="es-ES" sz="500" i="1" dirty="0">
                <a:latin typeface="Calibri" pitchFamily="34" charset="0"/>
              </a:rPr>
              <a:t>En 1995 Austria, Finlandia y Suecia </a:t>
            </a:r>
          </a:p>
          <a:p>
            <a:r>
              <a:rPr lang="es-ES" sz="500" i="1" dirty="0">
                <a:latin typeface="Calibri" pitchFamily="34" charset="0"/>
              </a:rPr>
              <a:t>En el 2004 Estonia, Letonia, Lituania, Polonia, </a:t>
            </a:r>
            <a:r>
              <a:rPr lang="es-ES" sz="500" i="1" dirty="0" err="1">
                <a:latin typeface="Calibri" pitchFamily="34" charset="0"/>
              </a:rPr>
              <a:t>Republica</a:t>
            </a:r>
            <a:r>
              <a:rPr lang="es-ES" sz="500" i="1" dirty="0">
                <a:latin typeface="Calibri" pitchFamily="34" charset="0"/>
              </a:rPr>
              <a:t> Checa, Hungría, Eslovaquia, Eslovenia, Malta y Chipre</a:t>
            </a:r>
          </a:p>
          <a:p>
            <a:r>
              <a:rPr lang="es-ES" sz="500" i="1" dirty="0">
                <a:latin typeface="Calibri" pitchFamily="34" charset="0"/>
              </a:rPr>
              <a:t>En el 2007 Bulgaria y Rumania</a:t>
            </a:r>
          </a:p>
          <a:p>
            <a:endParaRPr lang="es-ES" sz="500" dirty="0">
              <a:latin typeface="Calibri" pitchFamily="34" charset="0"/>
            </a:endParaRPr>
          </a:p>
          <a:p>
            <a:r>
              <a:rPr lang="es-ES" sz="500" b="1" dirty="0">
                <a:latin typeface="Calibri" pitchFamily="34" charset="0"/>
              </a:rPr>
              <a:t> MERCOSUR:</a:t>
            </a:r>
            <a:r>
              <a:rPr lang="es-ES" sz="500" dirty="0">
                <a:latin typeface="Calibri" pitchFamily="34" charset="0"/>
              </a:rPr>
              <a:t> Argentina, Brasil, Uruguay, Venezuela</a:t>
            </a:r>
          </a:p>
          <a:p>
            <a:r>
              <a:rPr lang="es-ES" sz="500" b="1" dirty="0">
                <a:latin typeface="Calibri" pitchFamily="34" charset="0"/>
              </a:rPr>
              <a:t> RESTO DE ALADI**: </a:t>
            </a:r>
            <a:r>
              <a:rPr lang="es-ES" sz="500" dirty="0">
                <a:latin typeface="Calibri" pitchFamily="34" charset="0"/>
              </a:rPr>
              <a:t>Bolivia, Chile, Cuba, Perú, Colombia, Ecuador</a:t>
            </a:r>
          </a:p>
          <a:p>
            <a:r>
              <a:rPr lang="es-ES" sz="500" b="1" dirty="0">
                <a:latin typeface="Calibri" pitchFamily="34" charset="0"/>
              </a:rPr>
              <a:t>NAFTA</a:t>
            </a:r>
            <a:r>
              <a:rPr lang="es-ES" sz="500" dirty="0">
                <a:latin typeface="Calibri" pitchFamily="34" charset="0"/>
              </a:rPr>
              <a:t>: Canadá, Estados Unidos de América, México</a:t>
            </a:r>
          </a:p>
          <a:p>
            <a:r>
              <a:rPr lang="es-ES" sz="500" b="1" dirty="0">
                <a:latin typeface="Calibri" pitchFamily="34" charset="0"/>
              </a:rPr>
              <a:t>UNION EUROPEA***: </a:t>
            </a:r>
            <a:r>
              <a:rPr lang="es-ES" sz="500" dirty="0">
                <a:latin typeface="Calibri" pitchFamily="34" charset="0"/>
              </a:rPr>
              <a:t>Alemania, Austria, Bélgica, Bulgaria, Chipre, Dinamarca, Eslovaquia, Eslovenia, España, Estonia, Finlandia, Francia, Grecia, Hungría, Irlanda, Italia, Letonia, Lituania,   Luxemburgo, Malta, Holanda (Países Bajos), Polonia, Portugal, Reino Unido, República Checa, Rumania, Suecia</a:t>
            </a:r>
          </a:p>
          <a:p>
            <a:r>
              <a:rPr lang="es-ES" sz="500" b="1" dirty="0">
                <a:latin typeface="Calibri" pitchFamily="34" charset="0"/>
              </a:rPr>
              <a:t>RESTO DE EUROPA: </a:t>
            </a:r>
            <a:r>
              <a:rPr lang="es-ES" sz="500" dirty="0">
                <a:latin typeface="Calibri" pitchFamily="34" charset="0"/>
              </a:rPr>
              <a:t>Albania, Croacia, Rusia, Serbia y Montenegro, Turquía, Ucrania, Principado de Mónaco</a:t>
            </a:r>
          </a:p>
          <a:p>
            <a:r>
              <a:rPr lang="es-ES" sz="500" b="1" dirty="0">
                <a:latin typeface="Calibri" pitchFamily="34" charset="0"/>
              </a:rPr>
              <a:t>SICA: </a:t>
            </a:r>
            <a:r>
              <a:rPr lang="es-ES" sz="500" dirty="0">
                <a:latin typeface="Calibri" pitchFamily="34" charset="0"/>
              </a:rPr>
              <a:t>Belice, Costa Rica, Dominicana, El Salvador, Guatemala, Honduras, Nicaragua, Panamá.</a:t>
            </a:r>
          </a:p>
          <a:p>
            <a:r>
              <a:rPr lang="es-ES" sz="500" b="1" dirty="0">
                <a:latin typeface="Calibri" pitchFamily="34" charset="0"/>
              </a:rPr>
              <a:t>CARICOM: </a:t>
            </a:r>
            <a:r>
              <a:rPr lang="es-ES" sz="500" dirty="0">
                <a:latin typeface="Calibri" pitchFamily="34" charset="0"/>
              </a:rPr>
              <a:t>Islas Bahamas, Trinidad y Tobago, Surinam, Dominica, Barbados, Granada, Guyana, Haití, Jamaica, Montserrat, San Vicente, Santa Lucia, St. </a:t>
            </a:r>
            <a:r>
              <a:rPr lang="es-ES" sz="500" dirty="0" err="1">
                <a:latin typeface="Calibri" pitchFamily="34" charset="0"/>
              </a:rPr>
              <a:t>Kitts</a:t>
            </a:r>
            <a:r>
              <a:rPr lang="es-ES" sz="500" dirty="0">
                <a:latin typeface="Calibri" pitchFamily="34" charset="0"/>
              </a:rPr>
              <a:t> and </a:t>
            </a:r>
            <a:r>
              <a:rPr lang="es-ES" sz="500" dirty="0" err="1">
                <a:latin typeface="Calibri" pitchFamily="34" charset="0"/>
              </a:rPr>
              <a:t>Nevis</a:t>
            </a:r>
            <a:endParaRPr lang="es-ES" sz="500" dirty="0">
              <a:latin typeface="Calibri" pitchFamily="34" charset="0"/>
            </a:endParaRPr>
          </a:p>
          <a:p>
            <a:r>
              <a:rPr lang="es-ES" sz="500" b="1" dirty="0">
                <a:latin typeface="Calibri" pitchFamily="34" charset="0"/>
              </a:rPr>
              <a:t>RESTO DEL CARIBE: </a:t>
            </a:r>
            <a:r>
              <a:rPr lang="es-ES" sz="500" dirty="0">
                <a:latin typeface="Calibri" pitchFamily="34" charset="0"/>
              </a:rPr>
              <a:t>Antigua y Barbuda, Aruba, Anguilla, Antillas Holandesas, Bermudas, Islas </a:t>
            </a:r>
            <a:r>
              <a:rPr lang="es-ES" sz="500" dirty="0" err="1">
                <a:latin typeface="Calibri" pitchFamily="34" charset="0"/>
              </a:rPr>
              <a:t>Caiman</a:t>
            </a:r>
            <a:r>
              <a:rPr lang="es-ES" sz="500" dirty="0">
                <a:latin typeface="Calibri" pitchFamily="34" charset="0"/>
              </a:rPr>
              <a:t>, Guadalupe, Guyana Francesa, Martinica, San Pedro y Miquelón, Turcas y Caicos, </a:t>
            </a:r>
            <a:r>
              <a:rPr lang="es-ES" sz="500" dirty="0" err="1">
                <a:latin typeface="Calibri" pitchFamily="34" charset="0"/>
              </a:rPr>
              <a:t>Is.</a:t>
            </a:r>
            <a:r>
              <a:rPr lang="es-ES" sz="500" dirty="0">
                <a:latin typeface="Calibri" pitchFamily="34" charset="0"/>
              </a:rPr>
              <a:t>, Islas Vírgenes Británicas</a:t>
            </a:r>
          </a:p>
          <a:p>
            <a:r>
              <a:rPr lang="es-ES" sz="500" b="1" dirty="0">
                <a:latin typeface="Calibri" pitchFamily="34" charset="0"/>
              </a:rPr>
              <a:t>SACU: </a:t>
            </a:r>
            <a:r>
              <a:rPr lang="es-ES" sz="500" dirty="0" err="1">
                <a:latin typeface="Calibri" pitchFamily="34" charset="0"/>
              </a:rPr>
              <a:t>Botswana</a:t>
            </a:r>
            <a:r>
              <a:rPr lang="es-ES" sz="500" dirty="0">
                <a:latin typeface="Calibri" pitchFamily="34" charset="0"/>
              </a:rPr>
              <a:t>, </a:t>
            </a:r>
            <a:r>
              <a:rPr lang="es-ES" sz="500" dirty="0" err="1">
                <a:latin typeface="Calibri" pitchFamily="34" charset="0"/>
              </a:rPr>
              <a:t>Lesotho</a:t>
            </a:r>
            <a:r>
              <a:rPr lang="es-ES" sz="500" dirty="0">
                <a:latin typeface="Calibri" pitchFamily="34" charset="0"/>
              </a:rPr>
              <a:t>, Namibia, Sudáfrica, </a:t>
            </a:r>
            <a:r>
              <a:rPr lang="es-ES" sz="500" dirty="0" err="1">
                <a:latin typeface="Calibri" pitchFamily="34" charset="0"/>
              </a:rPr>
              <a:t>Swazilandia</a:t>
            </a:r>
            <a:endParaRPr lang="es-ES" sz="500" dirty="0">
              <a:latin typeface="Calibri" pitchFamily="34" charset="0"/>
            </a:endParaRPr>
          </a:p>
          <a:p>
            <a:r>
              <a:rPr lang="es-ES" sz="500" b="1" dirty="0">
                <a:latin typeface="Calibri" pitchFamily="34" charset="0"/>
              </a:rPr>
              <a:t>EFTA: </a:t>
            </a:r>
            <a:r>
              <a:rPr lang="es-ES" sz="500" dirty="0">
                <a:latin typeface="Calibri" pitchFamily="34" charset="0"/>
              </a:rPr>
              <a:t>Islandia, </a:t>
            </a:r>
            <a:r>
              <a:rPr lang="es-ES" sz="500" dirty="0" err="1">
                <a:latin typeface="Calibri" pitchFamily="34" charset="0"/>
              </a:rPr>
              <a:t>Lieschteintein</a:t>
            </a:r>
            <a:r>
              <a:rPr lang="es-ES" sz="500" dirty="0">
                <a:latin typeface="Calibri" pitchFamily="34" charset="0"/>
              </a:rPr>
              <a:t>, Noruega, Suiza</a:t>
            </a:r>
          </a:p>
          <a:p>
            <a:r>
              <a:rPr lang="es-ES" sz="500" b="1" dirty="0">
                <a:latin typeface="Calibri" pitchFamily="34" charset="0"/>
              </a:rPr>
              <a:t>CPLP:  </a:t>
            </a:r>
            <a:r>
              <a:rPr lang="es-ES" sz="500" dirty="0">
                <a:latin typeface="Calibri" pitchFamily="34" charset="0"/>
              </a:rPr>
              <a:t>Angola, Cabo Verde, </a:t>
            </a:r>
            <a:r>
              <a:rPr lang="es-ES" sz="500" dirty="0" err="1">
                <a:latin typeface="Calibri" pitchFamily="34" charset="0"/>
              </a:rPr>
              <a:t>Guinnea</a:t>
            </a:r>
            <a:r>
              <a:rPr lang="es-ES" sz="500" dirty="0">
                <a:latin typeface="Calibri" pitchFamily="34" charset="0"/>
              </a:rPr>
              <a:t>-Bissau, Mozambique, Santo Tomé y Príncipe, Timor del Este</a:t>
            </a:r>
          </a:p>
          <a:p>
            <a:r>
              <a:rPr lang="es-ES" sz="500" b="1" dirty="0">
                <a:latin typeface="Calibri" pitchFamily="34" charset="0"/>
              </a:rPr>
              <a:t>CCG:  </a:t>
            </a:r>
            <a:r>
              <a:rPr lang="es-ES" sz="500" dirty="0">
                <a:latin typeface="Calibri" pitchFamily="34" charset="0"/>
              </a:rPr>
              <a:t>Arabia Saudita, </a:t>
            </a:r>
            <a:r>
              <a:rPr lang="es-ES" sz="500" dirty="0" err="1">
                <a:latin typeface="Calibri" pitchFamily="34" charset="0"/>
              </a:rPr>
              <a:t>Bahrein</a:t>
            </a:r>
            <a:r>
              <a:rPr lang="es-ES" sz="500" dirty="0">
                <a:latin typeface="Calibri" pitchFamily="34" charset="0"/>
              </a:rPr>
              <a:t>, Emiratos Árabes Unidos, Kuwait, Omán, Qatar</a:t>
            </a:r>
          </a:p>
          <a:p>
            <a:r>
              <a:rPr lang="es-ES" sz="500" b="1" dirty="0">
                <a:latin typeface="Calibri" pitchFamily="34" charset="0"/>
              </a:rPr>
              <a:t>CER: </a:t>
            </a:r>
            <a:r>
              <a:rPr lang="es-ES" sz="500" dirty="0">
                <a:latin typeface="Calibri" pitchFamily="34" charset="0"/>
              </a:rPr>
              <a:t>Australia, Nueva Zelanda</a:t>
            </a:r>
          </a:p>
          <a:p>
            <a:r>
              <a:rPr lang="es-ES" sz="500" b="1" dirty="0">
                <a:latin typeface="Calibri" pitchFamily="34" charset="0"/>
              </a:rPr>
              <a:t>ASIA: </a:t>
            </a:r>
            <a:r>
              <a:rPr lang="es-ES" sz="500" dirty="0">
                <a:latin typeface="Calibri" pitchFamily="34" charset="0"/>
              </a:rPr>
              <a:t>Afganistán, Bangladesh, China, Corea del Norte,  Corea del Sur, Filipinas, Hong Kong, India, Indonesia, Irán, Irak, Israel, Japón, Líbano, Malasia, Pakistán, Singapur, Siria, Sri Lanka, Tailandia, Taiwán, Vietnam</a:t>
            </a:r>
          </a:p>
          <a:p>
            <a:r>
              <a:rPr lang="es-ES" sz="500" b="1" dirty="0">
                <a:latin typeface="Calibri" pitchFamily="34" charset="0"/>
              </a:rPr>
              <a:t>AFRICA: </a:t>
            </a:r>
            <a:r>
              <a:rPr lang="es-ES" sz="500" dirty="0">
                <a:latin typeface="Calibri" pitchFamily="34" charset="0"/>
              </a:rPr>
              <a:t>Argelia, </a:t>
            </a:r>
            <a:r>
              <a:rPr lang="es-ES" sz="500" dirty="0" err="1">
                <a:latin typeface="Calibri" pitchFamily="34" charset="0"/>
              </a:rPr>
              <a:t>Benin</a:t>
            </a:r>
            <a:r>
              <a:rPr lang="es-ES" sz="500" dirty="0">
                <a:latin typeface="Calibri" pitchFamily="34" charset="0"/>
              </a:rPr>
              <a:t>, Burkina Faso, Costa de Marfil, Congo, Egipto, Gabón, Gambia, Ghana, Liberia, Madagascar, Marruecos, Nigeria, Libia, Túnez.</a:t>
            </a:r>
          </a:p>
        </p:txBody>
      </p:sp>
      <p:sp>
        <p:nvSpPr>
          <p:cNvPr id="13" name="12 CuadroTexto"/>
          <p:cNvSpPr txBox="1"/>
          <p:nvPr/>
        </p:nvSpPr>
        <p:spPr>
          <a:xfrm rot="5400000">
            <a:off x="-3002392" y="3089290"/>
            <a:ext cx="6394027"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CFA3D422-CE48-4C2D-9C0E-517D870E46D1}"/>
              </a:ext>
            </a:extLst>
          </p:cNvPr>
          <p:cNvPicPr>
            <a:picLocks noChangeAspect="1"/>
          </p:cNvPicPr>
          <p:nvPr/>
        </p:nvPicPr>
        <p:blipFill>
          <a:blip r:embed="rId4"/>
          <a:stretch>
            <a:fillRect/>
          </a:stretch>
        </p:blipFill>
        <p:spPr>
          <a:xfrm rot="5400000">
            <a:off x="3805637" y="2119322"/>
            <a:ext cx="5864395" cy="2685014"/>
          </a:xfrm>
          <a:prstGeom prst="rect">
            <a:avLst/>
          </a:prstGeom>
        </p:spPr>
      </p:pic>
      <p:pic>
        <p:nvPicPr>
          <p:cNvPr id="4" name="Imagen 3">
            <a:extLst>
              <a:ext uri="{FF2B5EF4-FFF2-40B4-BE49-F238E27FC236}">
                <a16:creationId xmlns:a16="http://schemas.microsoft.com/office/drawing/2014/main" id="{F0F3BCDA-77F9-424F-963E-6CADF8A85BCF}"/>
              </a:ext>
            </a:extLst>
          </p:cNvPr>
          <p:cNvPicPr>
            <a:picLocks noChangeAspect="1"/>
          </p:cNvPicPr>
          <p:nvPr/>
        </p:nvPicPr>
        <p:blipFill>
          <a:blip r:embed="rId5"/>
          <a:stretch>
            <a:fillRect/>
          </a:stretch>
        </p:blipFill>
        <p:spPr>
          <a:xfrm rot="5400000">
            <a:off x="1066171" y="2090260"/>
            <a:ext cx="5738712" cy="26174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3382634" y="1329437"/>
            <a:ext cx="5581854" cy="5339923"/>
          </a:xfrm>
          <a:prstGeom prst="rect">
            <a:avLst/>
          </a:prstGeom>
          <a:noFill/>
          <a:ln w="9525">
            <a:noFill/>
            <a:miter lim="800000"/>
            <a:headEnd/>
            <a:tailEnd/>
          </a:ln>
          <a:effectLst/>
        </p:spPr>
        <p:txBody>
          <a:bodyPr wrap="square">
            <a:spAutoFit/>
          </a:bodyPr>
          <a:lstStyle/>
          <a:p>
            <a:pPr>
              <a:spcBef>
                <a:spcPct val="50000"/>
              </a:spcBef>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Presidente Actual</a:t>
            </a:r>
            <a:r>
              <a:rPr lang="es-MX" sz="1100" dirty="0">
                <a:latin typeface="Tahoma" pitchFamily="34" charset="0"/>
                <a:cs typeface="Tahoma" pitchFamily="34" charset="0"/>
              </a:rPr>
              <a:t>: Excmo.</a:t>
            </a:r>
            <a:r>
              <a:rPr lang="es-MX" sz="1100" b="1" dirty="0">
                <a:latin typeface="Tahoma" pitchFamily="34" charset="0"/>
                <a:cs typeface="Tahoma" pitchFamily="34" charset="0"/>
              </a:rPr>
              <a:t> Don MARIO ABDO BENITEZ</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Localización</a:t>
            </a:r>
            <a:r>
              <a:rPr lang="es-MX" sz="1100" dirty="0">
                <a:latin typeface="Tahoma" pitchFamily="34" charset="0"/>
                <a:cs typeface="Tahoma" pitchFamily="34" charset="0"/>
              </a:rPr>
              <a:t>: Situado en el hemisferio sur occidental del planeta. Es un país mediterráneo, su salida al mar se hace a través de otros países como Argentina, Uruguay, Brasil y Chile. Limitando al Norte con Bolivia y Brasil, y al Sur con Argentina.</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Área (Km. </a:t>
            </a:r>
            <a:r>
              <a:rPr lang="es-MX" sz="1100" b="1" u="sng" baseline="30000" dirty="0">
                <a:effectLst>
                  <a:outerShdw blurRad="38100" dist="38100" dir="2700000" algn="tl">
                    <a:srgbClr val="C0C0C0"/>
                  </a:outerShdw>
                </a:effectLst>
                <a:latin typeface="Tahoma" pitchFamily="34" charset="0"/>
                <a:cs typeface="Tahoma" pitchFamily="34" charset="0"/>
              </a:rPr>
              <a:t>2</a:t>
            </a:r>
            <a:r>
              <a:rPr lang="es-MX" sz="1100" b="1" u="sng" dirty="0">
                <a:effectLst>
                  <a:outerShdw blurRad="38100" dist="38100" dir="2700000" algn="tl">
                    <a:srgbClr val="C0C0C0"/>
                  </a:outerShdw>
                </a:effectLst>
                <a:latin typeface="Tahoma" pitchFamily="34" charset="0"/>
                <a:cs typeface="Tahoma" pitchFamily="34" charset="0"/>
              </a:rPr>
              <a:t>):</a:t>
            </a:r>
            <a:r>
              <a:rPr lang="es-MX" sz="1100" dirty="0">
                <a:latin typeface="Tahoma" pitchFamily="34" charset="0"/>
                <a:cs typeface="Tahoma" pitchFamily="34" charset="0"/>
              </a:rPr>
              <a:t> 406.752 [11° en América, 9° en el Mundo Hispano, 58° en el Mundo]</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Capital:</a:t>
            </a:r>
            <a:r>
              <a:rPr lang="es-MX" sz="1100" dirty="0">
                <a:latin typeface="Tahoma" pitchFamily="34" charset="0"/>
                <a:cs typeface="Tahoma" pitchFamily="34" charset="0"/>
              </a:rPr>
              <a:t>  Asunción, fundada el 15 de Agosto de 1.537 por Juan de Salazar y Espinoza.</a:t>
            </a:r>
            <a:endParaRPr lang="es-MX" sz="1100" b="1" u="sng" dirty="0">
              <a:effectLst>
                <a:outerShdw blurRad="38100" dist="38100" dir="2700000" algn="tl">
                  <a:srgbClr val="C0C0C0"/>
                </a:outerShdw>
              </a:effectLst>
              <a:latin typeface="Tahoma" pitchFamily="34" charset="0"/>
              <a:cs typeface="Tahoma" pitchFamily="34" charset="0"/>
            </a:endParaRP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Forma de Estado y de Gobierno</a:t>
            </a:r>
            <a:r>
              <a:rPr lang="es-MX" sz="1100" dirty="0">
                <a:latin typeface="Tahoma" pitchFamily="34" charset="0"/>
                <a:cs typeface="Tahoma" pitchFamily="34" charset="0"/>
              </a:rPr>
              <a:t>: La República del Paraguay es libre e independiente. Se constituye en Estado social de derecho, unitario, indivisible y descentralizado. Adopta para su gobierno la democracia representativa, participativa y pluralista, fundada en el reconocimiento de la dignidad humana.</a:t>
            </a:r>
          </a:p>
          <a:p>
            <a:pPr fontAlgn="auto">
              <a:spcBef>
                <a:spcPct val="50000"/>
              </a:spcBef>
              <a:spcAft>
                <a:spcPts val="0"/>
              </a:spcAft>
              <a:defRPr/>
            </a:pPr>
            <a:r>
              <a:rPr lang="es-MX" sz="1100" dirty="0">
                <a:latin typeface="Tahoma" pitchFamily="34" charset="0"/>
                <a:cs typeface="Tahoma" pitchFamily="34" charset="0"/>
              </a:rPr>
              <a:t>El Gobierno es ejercido por los Poderes Legislativo, Ejecutivo y Judicial.</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Miembro de</a:t>
            </a:r>
            <a:r>
              <a:rPr lang="es-MX" sz="1100" dirty="0">
                <a:latin typeface="Tahoma" pitchFamily="34" charset="0"/>
                <a:cs typeface="Tahoma" pitchFamily="34" charset="0"/>
              </a:rPr>
              <a:t>: O.N.U., O.M.C., O.E.A., A.L.A.D.I., MERCOSUR.</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Población</a:t>
            </a:r>
            <a:r>
              <a:rPr lang="es-MX" sz="1100" dirty="0">
                <a:latin typeface="Tahoma" pitchFamily="34" charset="0"/>
                <a:cs typeface="Tahoma" pitchFamily="34" charset="0"/>
              </a:rPr>
              <a:t>:  7.7 Millones de habitantes (estimaciones BCP) </a:t>
            </a:r>
            <a:br>
              <a:rPr lang="es-MX" sz="1100" dirty="0">
                <a:latin typeface="Tahoma" pitchFamily="34" charset="0"/>
                <a:cs typeface="Tahoma" pitchFamily="34" charset="0"/>
              </a:rPr>
            </a:br>
            <a:r>
              <a:rPr lang="es-MX" sz="1100" dirty="0">
                <a:latin typeface="Tahoma" pitchFamily="34" charset="0"/>
                <a:cs typeface="Tahoma" pitchFamily="34" charset="0"/>
              </a:rPr>
              <a:t>                     [Población Urbana 59% - Población Rural 41%]</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Tasa Anual Aproximada de Crecimiento Poblacional</a:t>
            </a:r>
            <a:r>
              <a:rPr lang="es-MX" sz="1100" dirty="0">
                <a:latin typeface="Tahoma" pitchFamily="34" charset="0"/>
                <a:cs typeface="Tahoma" pitchFamily="34" charset="0"/>
              </a:rPr>
              <a:t>: 1,4 %</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Proporcionalidad de Sexos</a:t>
            </a:r>
            <a:r>
              <a:rPr lang="es-MX" sz="1100" b="1" dirty="0">
                <a:latin typeface="Tahoma" pitchFamily="34" charset="0"/>
                <a:cs typeface="Tahoma" pitchFamily="34" charset="0"/>
              </a:rPr>
              <a:t>:</a:t>
            </a:r>
            <a:r>
              <a:rPr lang="es-MX" sz="1100" dirty="0">
                <a:latin typeface="Tahoma" pitchFamily="34" charset="0"/>
                <a:cs typeface="Tahoma" pitchFamily="34" charset="0"/>
              </a:rPr>
              <a:t> Hombres 49,5%  /  Mujeres 50,5 %</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Religión</a:t>
            </a:r>
            <a:r>
              <a:rPr lang="es-MX" sz="1100" dirty="0">
                <a:latin typeface="Tahoma" pitchFamily="34" charset="0"/>
                <a:cs typeface="Tahoma" pitchFamily="34" charset="0"/>
              </a:rPr>
              <a:t>: Predomina el Catolicismo, pero existe libertad completa de culto.</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Idioma</a:t>
            </a:r>
            <a:r>
              <a:rPr lang="es-MX" sz="1100" dirty="0">
                <a:latin typeface="Tahoma" pitchFamily="34" charset="0"/>
                <a:cs typeface="Tahoma" pitchFamily="34" charset="0"/>
              </a:rPr>
              <a:t>: Español y Guaraní</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Moneda</a:t>
            </a:r>
            <a:r>
              <a:rPr lang="es-MX" sz="1100" dirty="0">
                <a:latin typeface="Tahoma" pitchFamily="34" charset="0"/>
                <a:cs typeface="Tahoma" pitchFamily="34" charset="0"/>
              </a:rPr>
              <a:t>: Guaraní (G.)</a:t>
            </a:r>
          </a:p>
          <a:p>
            <a:pPr fontAlgn="auto">
              <a:spcBef>
                <a:spcPct val="50000"/>
              </a:spcBef>
              <a:spcAft>
                <a:spcPts val="0"/>
              </a:spcAft>
              <a:buFontTx/>
              <a:buBlip>
                <a:blip r:embed="rId3"/>
              </a:buBlip>
              <a:defRPr/>
            </a:pPr>
            <a:r>
              <a:rPr lang="es-MX" sz="1100" b="1" u="sng" dirty="0">
                <a:latin typeface="Tahoma" pitchFamily="34" charset="0"/>
                <a:cs typeface="Tahoma" pitchFamily="34" charset="0"/>
              </a:rPr>
              <a:t>Hora</a:t>
            </a:r>
            <a:r>
              <a:rPr lang="es-MX" sz="1100" dirty="0">
                <a:latin typeface="Tahoma" pitchFamily="34" charset="0"/>
                <a:cs typeface="Tahoma" pitchFamily="34" charset="0"/>
              </a:rPr>
              <a:t>: -4 hrs. GMT</a:t>
            </a:r>
          </a:p>
          <a:p>
            <a:pPr fontAlgn="auto">
              <a:spcBef>
                <a:spcPct val="50000"/>
              </a:spcBef>
              <a:spcAft>
                <a:spcPts val="0"/>
              </a:spcAft>
              <a:buFontTx/>
              <a:buBlip>
                <a:blip r:embed="rId3"/>
              </a:buBlip>
              <a:defRPr/>
            </a:pPr>
            <a:r>
              <a:rPr lang="es-MX" sz="1100" b="1" u="sng" dirty="0">
                <a:effectLst>
                  <a:outerShdw blurRad="38100" dist="38100" dir="2700000" algn="tl">
                    <a:srgbClr val="C0C0C0"/>
                  </a:outerShdw>
                </a:effectLst>
                <a:latin typeface="Tahoma" pitchFamily="34" charset="0"/>
                <a:cs typeface="Tahoma" pitchFamily="34" charset="0"/>
              </a:rPr>
              <a:t>Clima</a:t>
            </a:r>
            <a:r>
              <a:rPr lang="es-MX" sz="1100" dirty="0">
                <a:latin typeface="Tahoma" pitchFamily="34" charset="0"/>
                <a:cs typeface="Tahoma" pitchFamily="34" charset="0"/>
              </a:rPr>
              <a:t>: Tropical y Subtropical. Las temperaturas más bajas se dan en el este y al sur del país y aumentan hacia el norte. Tanto el verano como el invierno son mucho más acentuados en el Chaco Paraguayo.</a:t>
            </a:r>
            <a:endParaRPr lang="es-ES" sz="1100" dirty="0">
              <a:latin typeface="Tahoma" pitchFamily="34" charset="0"/>
              <a:cs typeface="Tahoma" pitchFamily="34" charset="0"/>
            </a:endParaRPr>
          </a:p>
        </p:txBody>
      </p:sp>
      <p:sp>
        <p:nvSpPr>
          <p:cNvPr id="22529" name="Text Box 5"/>
          <p:cNvSpPr txBox="1">
            <a:spLocks noChangeArrowheads="1"/>
          </p:cNvSpPr>
          <p:nvPr/>
        </p:nvSpPr>
        <p:spPr bwMode="auto">
          <a:xfrm>
            <a:off x="5775325" y="2632075"/>
            <a:ext cx="1387475" cy="457200"/>
          </a:xfrm>
          <a:prstGeom prst="rect">
            <a:avLst/>
          </a:prstGeom>
          <a:noFill/>
          <a:ln w="9525">
            <a:noFill/>
            <a:miter lim="800000"/>
            <a:headEnd/>
            <a:tailEnd/>
          </a:ln>
        </p:spPr>
        <p:txBody>
          <a:bodyPr>
            <a:spAutoFit/>
          </a:bodyPr>
          <a:lstStyle/>
          <a:p>
            <a:pPr algn="ctr"/>
            <a:endParaRPr lang="es-ES"/>
          </a:p>
        </p:txBody>
      </p:sp>
      <p:pic>
        <p:nvPicPr>
          <p:cNvPr id="12" name="Picture 4" descr="12867FG2"/>
          <p:cNvPicPr>
            <a:picLocks noChangeAspect="1" noChangeArrowheads="1"/>
          </p:cNvPicPr>
          <p:nvPr/>
        </p:nvPicPr>
        <p:blipFill>
          <a:blip r:embed="rId4" cstate="print">
            <a:lum/>
          </a:blip>
          <a:srcRect/>
          <a:stretch>
            <a:fillRect/>
          </a:stretch>
        </p:blipFill>
        <p:spPr bwMode="auto">
          <a:xfrm>
            <a:off x="-32" y="0"/>
            <a:ext cx="3208338" cy="6858000"/>
          </a:xfrm>
          <a:prstGeom prst="rect">
            <a:avLst/>
          </a:prstGeom>
          <a:noFill/>
          <a:ln w="9525">
            <a:noFill/>
            <a:miter lim="800000"/>
            <a:headEnd/>
            <a:tailEnd/>
          </a:ln>
        </p:spPr>
      </p:pic>
      <p:pic>
        <p:nvPicPr>
          <p:cNvPr id="22534" name="Picture 50" descr="Locator Map"/>
          <p:cNvPicPr>
            <a:picLocks noChangeAspect="1" noChangeArrowheads="1"/>
          </p:cNvPicPr>
          <p:nvPr/>
        </p:nvPicPr>
        <p:blipFill>
          <a:blip r:embed="rId5" r:link="rId6" cstate="print"/>
          <a:srcRect/>
          <a:stretch>
            <a:fillRect/>
          </a:stretch>
        </p:blipFill>
        <p:spPr bwMode="auto">
          <a:xfrm>
            <a:off x="7802685" y="62901"/>
            <a:ext cx="1161803" cy="1161804"/>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6588224" y="6381328"/>
            <a:ext cx="2133600" cy="365125"/>
          </a:xfrm>
        </p:spPr>
        <p:txBody>
          <a:bodyPr/>
          <a:lstStyle/>
          <a:p>
            <a:pPr>
              <a:defRPr/>
            </a:pPr>
            <a:fld id="{85EEC6D9-272A-41DB-A021-E63E541B1F42}" type="slidenum">
              <a:rPr lang="en-US" smtClean="0">
                <a:solidFill>
                  <a:schemeClr val="tx1"/>
                </a:solidFill>
              </a:rPr>
              <a:pPr>
                <a:defRPr/>
              </a:pPr>
              <a:t>3</a:t>
            </a:fld>
            <a:endParaRPr lang="en-US" dirty="0">
              <a:solidFill>
                <a:schemeClr val="tx1"/>
              </a:solidFill>
            </a:endParaRPr>
          </a:p>
        </p:txBody>
      </p:sp>
      <p:sp>
        <p:nvSpPr>
          <p:cNvPr id="2" name="Rectángulo 1">
            <a:extLst>
              <a:ext uri="{FF2B5EF4-FFF2-40B4-BE49-F238E27FC236}">
                <a16:creationId xmlns:a16="http://schemas.microsoft.com/office/drawing/2014/main" id="{C50A0E26-0853-4341-8795-30567B0F5B51}"/>
              </a:ext>
            </a:extLst>
          </p:cNvPr>
          <p:cNvSpPr/>
          <p:nvPr/>
        </p:nvSpPr>
        <p:spPr>
          <a:xfrm>
            <a:off x="3347864" y="488285"/>
            <a:ext cx="4023858" cy="492443"/>
          </a:xfrm>
          <a:prstGeom prst="rect">
            <a:avLst/>
          </a:prstGeom>
          <a:noFill/>
        </p:spPr>
        <p:txBody>
          <a:bodyPr wrap="none" lIns="91440" tIns="45720" rIns="91440" bIns="45720">
            <a:spAutoFit/>
          </a:bodyPr>
          <a:lstStyle/>
          <a:p>
            <a:pPr algn="ctr"/>
            <a:r>
              <a:rPr lang="es-ES" sz="2600" dirty="0">
                <a:latin typeface="Segoe UI Black" panose="020B0A02040204020203" pitchFamily="34" charset="0"/>
                <a:ea typeface="Segoe UI Black" panose="020B0A02040204020203" pitchFamily="34" charset="0"/>
                <a:cs typeface="Segoe UI Black" panose="020B0A02040204020203" pitchFamily="34" charset="0"/>
              </a:rPr>
              <a:t>República del Paraguay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2" y="214290"/>
            <a:ext cx="7929618" cy="769441"/>
          </a:xfrm>
          <a:prstGeom prst="rect">
            <a:avLst/>
          </a:prstGeom>
          <a:noFill/>
        </p:spPr>
        <p:txBody>
          <a:bodyPr wrap="square">
            <a:spAutoFit/>
          </a:bodyPr>
          <a:lstStyle/>
          <a:p>
            <a:pPr algn="ctr" fontAlgn="auto">
              <a:spcBef>
                <a:spcPts val="0"/>
              </a:spcBef>
              <a:spcAft>
                <a:spcPts val="0"/>
              </a:spcAft>
              <a:defRPr/>
            </a:pPr>
            <a:r>
              <a:rPr lang="es-ES" sz="2200" b="1" u="sng" dirty="0">
                <a:effectLst>
                  <a:outerShdw blurRad="38100" dist="38100" dir="2700000" algn="tl">
                    <a:srgbClr val="C0C0C0"/>
                  </a:outerShdw>
                </a:effectLst>
                <a:latin typeface="Tahoma" pitchFamily="34" charset="0"/>
                <a:cs typeface="Tahoma" pitchFamily="34" charset="0"/>
              </a:rPr>
              <a:t>20 PRINCIPALES RUBROS DE  IMPORTACION</a:t>
            </a:r>
          </a:p>
          <a:p>
            <a:pPr algn="ctr" fontAlgn="auto">
              <a:spcBef>
                <a:spcPts val="0"/>
              </a:spcBef>
              <a:spcAft>
                <a:spcPts val="0"/>
              </a:spcAft>
              <a:defRPr/>
            </a:pPr>
            <a:r>
              <a:rPr lang="es-ES" sz="2200" b="1" dirty="0">
                <a:effectLst>
                  <a:outerShdw blurRad="38100" dist="38100" dir="2700000" algn="tl">
                    <a:srgbClr val="C0C0C0"/>
                  </a:outerShdw>
                </a:effectLst>
                <a:latin typeface="Tahoma" pitchFamily="34" charset="0"/>
                <a:cs typeface="Tahoma" pitchFamily="34" charset="0"/>
              </a:rPr>
              <a:t>TOTAL PAIS</a:t>
            </a:r>
          </a:p>
        </p:txBody>
      </p:sp>
      <p:pic>
        <p:nvPicPr>
          <p:cNvPr id="69636" name="7 Imagen" descr="Flags-Globe_h160.gif"/>
          <p:cNvPicPr>
            <a:picLocks noChangeAspect="1"/>
          </p:cNvPicPr>
          <p:nvPr/>
        </p:nvPicPr>
        <p:blipFill>
          <a:blip r:embed="rId3" cstate="print"/>
          <a:srcRect/>
          <a:stretch>
            <a:fillRect/>
          </a:stretch>
        </p:blipFill>
        <p:spPr bwMode="auto">
          <a:xfrm>
            <a:off x="7929586" y="134593"/>
            <a:ext cx="1114651" cy="936953"/>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30</a:t>
            </a:fld>
            <a:endParaRPr lang="en-US">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4"/>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2" name="Imagen 1">
            <a:extLst>
              <a:ext uri="{FF2B5EF4-FFF2-40B4-BE49-F238E27FC236}">
                <a16:creationId xmlns:a16="http://schemas.microsoft.com/office/drawing/2014/main" id="{40F27B4F-F656-4F31-9BD7-F4564FDDD775}"/>
              </a:ext>
            </a:extLst>
          </p:cNvPr>
          <p:cNvPicPr>
            <a:picLocks noChangeAspect="1"/>
          </p:cNvPicPr>
          <p:nvPr/>
        </p:nvPicPr>
        <p:blipFill>
          <a:blip r:embed="rId5"/>
          <a:stretch>
            <a:fillRect/>
          </a:stretch>
        </p:blipFill>
        <p:spPr>
          <a:xfrm>
            <a:off x="214282" y="1340769"/>
            <a:ext cx="8672030" cy="42400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 y="357166"/>
            <a:ext cx="7500958" cy="769441"/>
          </a:xfrm>
          <a:prstGeom prst="rect">
            <a:avLst/>
          </a:prstGeom>
          <a:noFill/>
        </p:spPr>
        <p:txBody>
          <a:bodyPr wrap="square">
            <a:spAutoFit/>
          </a:bodyPr>
          <a:lstStyle/>
          <a:p>
            <a:pPr algn="ctr" fontAlgn="auto">
              <a:spcBef>
                <a:spcPts val="0"/>
              </a:spcBef>
              <a:spcAft>
                <a:spcPts val="0"/>
              </a:spcAft>
              <a:defRPr/>
            </a:pPr>
            <a:r>
              <a:rPr lang="es-ES" sz="2200" b="1" u="sng" dirty="0">
                <a:effectLst>
                  <a:outerShdw blurRad="38100" dist="38100" dir="2700000" algn="tl">
                    <a:srgbClr val="C0C0C0"/>
                  </a:outerShdw>
                </a:effectLst>
                <a:latin typeface="Tahoma" pitchFamily="34" charset="0"/>
                <a:cs typeface="Tahoma" pitchFamily="34" charset="0"/>
              </a:rPr>
              <a:t>20 PRINCIPALES RUBROS DE IMPORTACION </a:t>
            </a:r>
          </a:p>
          <a:p>
            <a:pPr algn="ctr" fontAlgn="auto">
              <a:spcBef>
                <a:spcPts val="0"/>
              </a:spcBef>
              <a:spcAft>
                <a:spcPts val="0"/>
              </a:spcAft>
              <a:defRPr/>
            </a:pPr>
            <a:r>
              <a:rPr lang="es-ES" sz="2200" b="1" dirty="0">
                <a:effectLst>
                  <a:outerShdw blurRad="38100" dist="38100" dir="2700000" algn="tl">
                    <a:srgbClr val="C0C0C0"/>
                  </a:outerShdw>
                </a:effectLst>
                <a:latin typeface="Tahoma" pitchFamily="34" charset="0"/>
                <a:cs typeface="Tahoma" pitchFamily="34" charset="0"/>
              </a:rPr>
              <a:t>DESDE EL MERCOSUR</a:t>
            </a: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31</a:t>
            </a:fld>
            <a:endParaRPr lang="en-US">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8" name="7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41987" name="Picture 3" descr="http://www.mercojuris.com/wp-content/uploads/2012/09/Banderas-mercosur.jpg"/>
          <p:cNvPicPr>
            <a:picLocks noChangeAspect="1" noChangeArrowheads="1"/>
          </p:cNvPicPr>
          <p:nvPr/>
        </p:nvPicPr>
        <p:blipFill>
          <a:blip r:embed="rId4" cstate="print"/>
          <a:srcRect/>
          <a:stretch>
            <a:fillRect/>
          </a:stretch>
        </p:blipFill>
        <p:spPr bwMode="auto">
          <a:xfrm>
            <a:off x="7439317" y="194022"/>
            <a:ext cx="1261341" cy="946006"/>
          </a:xfrm>
          <a:prstGeom prst="rect">
            <a:avLst/>
          </a:prstGeom>
          <a:noFill/>
        </p:spPr>
      </p:pic>
      <p:pic>
        <p:nvPicPr>
          <p:cNvPr id="2" name="Imagen 1">
            <a:extLst>
              <a:ext uri="{FF2B5EF4-FFF2-40B4-BE49-F238E27FC236}">
                <a16:creationId xmlns:a16="http://schemas.microsoft.com/office/drawing/2014/main" id="{4626A54A-6D58-443B-AAC2-B3B12DE4655B}"/>
              </a:ext>
            </a:extLst>
          </p:cNvPr>
          <p:cNvPicPr>
            <a:picLocks noChangeAspect="1"/>
          </p:cNvPicPr>
          <p:nvPr/>
        </p:nvPicPr>
        <p:blipFill>
          <a:blip r:embed="rId5"/>
          <a:stretch>
            <a:fillRect/>
          </a:stretch>
        </p:blipFill>
        <p:spPr>
          <a:xfrm>
            <a:off x="214249" y="1340921"/>
            <a:ext cx="8715436" cy="43666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14314" y="285728"/>
            <a:ext cx="7572396" cy="769441"/>
          </a:xfrm>
          <a:prstGeom prst="rect">
            <a:avLst/>
          </a:prstGeom>
          <a:noFill/>
        </p:spPr>
        <p:txBody>
          <a:bodyPr wrap="square">
            <a:spAutoFit/>
          </a:bodyPr>
          <a:lstStyle/>
          <a:p>
            <a:pPr algn="ctr" fontAlgn="auto">
              <a:spcBef>
                <a:spcPts val="0"/>
              </a:spcBef>
              <a:spcAft>
                <a:spcPts val="0"/>
              </a:spcAft>
              <a:defRPr/>
            </a:pPr>
            <a:r>
              <a:rPr lang="es-ES" sz="2200" b="1" u="sng" dirty="0">
                <a:effectLst>
                  <a:outerShdw blurRad="38100" dist="38100" dir="2700000" algn="tl">
                    <a:srgbClr val="C0C0C0"/>
                  </a:outerShdw>
                </a:effectLst>
                <a:latin typeface="Tahoma" pitchFamily="34" charset="0"/>
                <a:cs typeface="Tahoma" pitchFamily="34" charset="0"/>
              </a:rPr>
              <a:t>20 PRINCIPALES RUBROS DE IMPORTACION </a:t>
            </a:r>
          </a:p>
          <a:p>
            <a:pPr algn="ctr" fontAlgn="auto">
              <a:spcBef>
                <a:spcPts val="0"/>
              </a:spcBef>
              <a:spcAft>
                <a:spcPts val="0"/>
              </a:spcAft>
              <a:defRPr/>
            </a:pPr>
            <a:r>
              <a:rPr lang="es-ES" sz="2200" b="1" dirty="0">
                <a:effectLst>
                  <a:outerShdw blurRad="38100" dist="38100" dir="2700000" algn="tl">
                    <a:srgbClr val="C0C0C0"/>
                  </a:outerShdw>
                </a:effectLst>
                <a:latin typeface="Tahoma" pitchFamily="34" charset="0"/>
                <a:cs typeface="Tahoma" pitchFamily="34" charset="0"/>
              </a:rPr>
              <a:t>DESDE RESTO DEL MUNDO </a:t>
            </a:r>
            <a:r>
              <a:rPr lang="es-ES" sz="1800" b="1" i="1" dirty="0">
                <a:effectLst>
                  <a:outerShdw blurRad="38100" dist="38100" dir="2700000" algn="tl">
                    <a:srgbClr val="C0C0C0"/>
                  </a:outerShdw>
                </a:effectLst>
                <a:latin typeface="Tahoma" pitchFamily="34" charset="0"/>
                <a:cs typeface="Tahoma" pitchFamily="34" charset="0"/>
              </a:rPr>
              <a:t>(excluido el MERCOSUR)</a:t>
            </a: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32</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8" name="7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0" name="7 Imagen" descr="Flags-Globe_h160.gif"/>
          <p:cNvPicPr>
            <a:picLocks noChangeAspect="1"/>
          </p:cNvPicPr>
          <p:nvPr/>
        </p:nvPicPr>
        <p:blipFill>
          <a:blip r:embed="rId4" cstate="print"/>
          <a:srcRect/>
          <a:stretch>
            <a:fillRect/>
          </a:stretch>
        </p:blipFill>
        <p:spPr bwMode="auto">
          <a:xfrm>
            <a:off x="7929586" y="206031"/>
            <a:ext cx="1114651" cy="936953"/>
          </a:xfrm>
          <a:prstGeom prst="rect">
            <a:avLst/>
          </a:prstGeom>
          <a:noFill/>
          <a:ln w="9525">
            <a:noFill/>
            <a:miter lim="800000"/>
            <a:headEnd/>
            <a:tailEnd/>
          </a:ln>
        </p:spPr>
      </p:pic>
      <p:pic>
        <p:nvPicPr>
          <p:cNvPr id="2" name="Imagen 1">
            <a:extLst>
              <a:ext uri="{FF2B5EF4-FFF2-40B4-BE49-F238E27FC236}">
                <a16:creationId xmlns:a16="http://schemas.microsoft.com/office/drawing/2014/main" id="{83F68FCD-B342-4FCE-A001-E73EA094DDB4}"/>
              </a:ext>
            </a:extLst>
          </p:cNvPr>
          <p:cNvPicPr>
            <a:picLocks noChangeAspect="1"/>
          </p:cNvPicPr>
          <p:nvPr/>
        </p:nvPicPr>
        <p:blipFill>
          <a:blip r:embed="rId5"/>
          <a:stretch>
            <a:fillRect/>
          </a:stretch>
        </p:blipFill>
        <p:spPr>
          <a:xfrm>
            <a:off x="249052" y="1309759"/>
            <a:ext cx="8715436" cy="41354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13 CuadroTexto"/>
          <p:cNvSpPr txBox="1"/>
          <p:nvPr/>
        </p:nvSpPr>
        <p:spPr>
          <a:xfrm>
            <a:off x="0" y="454863"/>
            <a:ext cx="7921013"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IMPORTACION </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DESDE ARGENTINA</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33</a:t>
            </a:fld>
            <a:endParaRPr lang="en-US">
              <a:solidFill>
                <a:schemeClr val="tx1"/>
              </a:solidFill>
            </a:endParaRPr>
          </a:p>
        </p:txBody>
      </p:sp>
      <p:sp>
        <p:nvSpPr>
          <p:cNvPr id="9" name="8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10" name="9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2" name="11 Imagen" descr="super-argentina_hw.gif"/>
          <p:cNvPicPr>
            <a:picLocks noChangeAspect="1"/>
          </p:cNvPicPr>
          <p:nvPr/>
        </p:nvPicPr>
        <p:blipFill>
          <a:blip r:embed="rId4" cstate="print">
            <a:clrChange>
              <a:clrFrom>
                <a:srgbClr val="FFFFFF"/>
              </a:clrFrom>
              <a:clrTo>
                <a:srgbClr val="FFFFFF">
                  <a:alpha val="0"/>
                </a:srgbClr>
              </a:clrTo>
            </a:clrChange>
          </a:blip>
          <a:stretch>
            <a:fillRect/>
          </a:stretch>
        </p:blipFill>
        <p:spPr>
          <a:xfrm>
            <a:off x="7959557" y="116632"/>
            <a:ext cx="860915" cy="1357298"/>
          </a:xfrm>
          <a:prstGeom prst="rect">
            <a:avLst/>
          </a:prstGeom>
        </p:spPr>
      </p:pic>
      <p:pic>
        <p:nvPicPr>
          <p:cNvPr id="3" name="Imagen 2">
            <a:extLst>
              <a:ext uri="{FF2B5EF4-FFF2-40B4-BE49-F238E27FC236}">
                <a16:creationId xmlns:a16="http://schemas.microsoft.com/office/drawing/2014/main" id="{BACA18BB-9ECB-448B-A1F2-73C4EA8F972F}"/>
              </a:ext>
            </a:extLst>
          </p:cNvPr>
          <p:cNvPicPr>
            <a:picLocks noChangeAspect="1"/>
          </p:cNvPicPr>
          <p:nvPr/>
        </p:nvPicPr>
        <p:blipFill>
          <a:blip r:embed="rId5"/>
          <a:stretch>
            <a:fillRect/>
          </a:stretch>
        </p:blipFill>
        <p:spPr>
          <a:xfrm>
            <a:off x="249052" y="1393973"/>
            <a:ext cx="8715436" cy="42672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0" y="384160"/>
            <a:ext cx="7929585"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IMPORTACION</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DESDE BRASIL</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34</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0" name="9 Imagen" descr="a-bandera-de-brasil.jpg"/>
          <p:cNvPicPr>
            <a:picLocks noChangeAspect="1"/>
          </p:cNvPicPr>
          <p:nvPr/>
        </p:nvPicPr>
        <p:blipFill>
          <a:blip r:embed="rId4">
            <a:clrChange>
              <a:clrFrom>
                <a:srgbClr val="FFFFFF"/>
              </a:clrFrom>
              <a:clrTo>
                <a:srgbClr val="FFFFFF">
                  <a:alpha val="0"/>
                </a:srgbClr>
              </a:clrTo>
            </a:clrChange>
          </a:blip>
          <a:stretch>
            <a:fillRect/>
          </a:stretch>
        </p:blipFill>
        <p:spPr>
          <a:xfrm>
            <a:off x="7620000" y="148914"/>
            <a:ext cx="1285853" cy="1096190"/>
          </a:xfrm>
          <a:prstGeom prst="rect">
            <a:avLst/>
          </a:prstGeom>
        </p:spPr>
      </p:pic>
      <p:pic>
        <p:nvPicPr>
          <p:cNvPr id="3" name="Imagen 2">
            <a:extLst>
              <a:ext uri="{FF2B5EF4-FFF2-40B4-BE49-F238E27FC236}">
                <a16:creationId xmlns:a16="http://schemas.microsoft.com/office/drawing/2014/main" id="{10476926-4083-47A6-87D8-76A17BBBEC11}"/>
              </a:ext>
            </a:extLst>
          </p:cNvPr>
          <p:cNvPicPr>
            <a:picLocks noChangeAspect="1"/>
          </p:cNvPicPr>
          <p:nvPr/>
        </p:nvPicPr>
        <p:blipFill>
          <a:blip r:embed="rId5"/>
          <a:stretch>
            <a:fillRect/>
          </a:stretch>
        </p:blipFill>
        <p:spPr>
          <a:xfrm>
            <a:off x="249051" y="1321964"/>
            <a:ext cx="8715437" cy="42672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 y="416858"/>
            <a:ext cx="7858147"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IMPORTACION </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DESDE URUGUAY</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35</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0" name="9 Imagen" descr="templante uru.png"/>
          <p:cNvPicPr>
            <a:picLocks noChangeAspect="1"/>
          </p:cNvPicPr>
          <p:nvPr/>
        </p:nvPicPr>
        <p:blipFill>
          <a:blip r:embed="rId4" cstate="print"/>
          <a:stretch>
            <a:fillRect/>
          </a:stretch>
        </p:blipFill>
        <p:spPr>
          <a:xfrm>
            <a:off x="7858148" y="214290"/>
            <a:ext cx="902492" cy="1000108"/>
          </a:xfrm>
          <a:prstGeom prst="rect">
            <a:avLst/>
          </a:prstGeom>
        </p:spPr>
      </p:pic>
      <p:pic>
        <p:nvPicPr>
          <p:cNvPr id="3" name="Imagen 2">
            <a:extLst>
              <a:ext uri="{FF2B5EF4-FFF2-40B4-BE49-F238E27FC236}">
                <a16:creationId xmlns:a16="http://schemas.microsoft.com/office/drawing/2014/main" id="{18022FAB-3B7F-479A-90F6-10D9D4E7565B}"/>
              </a:ext>
            </a:extLst>
          </p:cNvPr>
          <p:cNvPicPr>
            <a:picLocks noChangeAspect="1"/>
          </p:cNvPicPr>
          <p:nvPr/>
        </p:nvPicPr>
        <p:blipFill>
          <a:blip r:embed="rId5"/>
          <a:stretch>
            <a:fillRect/>
          </a:stretch>
        </p:blipFill>
        <p:spPr>
          <a:xfrm>
            <a:off x="203848" y="1375343"/>
            <a:ext cx="8760640" cy="406988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 y="560874"/>
            <a:ext cx="7643833"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10 PRINCIPALES RUBROS DE IMPORTACION </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DESDE VENEZUELA</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36</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375538"/>
            <a:ext cx="8715436" cy="861774"/>
          </a:xfrm>
          <a:prstGeom prst="rect">
            <a:avLst/>
          </a:prstGeom>
        </p:spPr>
        <p:txBody>
          <a:bodyPr wrap="square">
            <a:spAutoFit/>
          </a:bodyPr>
          <a:lstStyle/>
          <a:p>
            <a:r>
              <a:rPr lang="es-ES" sz="1000" dirty="0">
                <a:latin typeface="+mj-lt"/>
              </a:rPr>
              <a:t>Fuente: Departamento de Economía Internacional - GEE - BCP </a:t>
            </a:r>
          </a:p>
          <a:p>
            <a:r>
              <a:rPr lang="es-ES" sz="1000" dirty="0">
                <a:latin typeface="+mj-lt"/>
              </a:rPr>
              <a:t>Nota: Datos del periodo 1989-2002 provistos por la DGA</a:t>
            </a:r>
          </a:p>
          <a:p>
            <a:r>
              <a:rPr lang="es-ES" sz="1000" dirty="0">
                <a:latin typeface="+mj-lt"/>
              </a:rPr>
              <a:t>             Datos del periodo 2003 en adelante provistos por el Sistema Informático Sofía de la DNA</a:t>
            </a:r>
          </a:p>
          <a:p>
            <a:r>
              <a:rPr lang="es-ES" sz="1000" dirty="0">
                <a:latin typeface="+mj-lt"/>
              </a:rPr>
              <a:t>* Cifras sujetas a variación</a:t>
            </a:r>
          </a:p>
          <a:p>
            <a:r>
              <a:rPr lang="es-ES" sz="1000" dirty="0">
                <a:latin typeface="+mj-lt"/>
              </a:rPr>
              <a:t>** Corresponde al Sistema Armonizado de Designación y Codificación de Mercaderías, implementado desde el año 1988</a:t>
            </a:r>
          </a:p>
        </p:txBody>
      </p:sp>
      <p:pic>
        <p:nvPicPr>
          <p:cNvPr id="10" name="Picture 4" descr="http://rlv.zcache.es/mapa_de_la_bandera_de_venezuela_del_mismo_tamano_poster-r56277860ddd34238be3aa1f2396bd2bf_6va_8byvr_512.jpg"/>
          <p:cNvPicPr>
            <a:picLocks noChangeAspect="1" noChangeArrowheads="1"/>
          </p:cNvPicPr>
          <p:nvPr/>
        </p:nvPicPr>
        <p:blipFill>
          <a:blip r:embed="rId4" cstate="print">
            <a:clrChange>
              <a:clrFrom>
                <a:srgbClr val="ECECEC"/>
              </a:clrFrom>
              <a:clrTo>
                <a:srgbClr val="ECECEC">
                  <a:alpha val="0"/>
                </a:srgbClr>
              </a:clrTo>
            </a:clrChange>
          </a:blip>
          <a:srcRect l="7063" t="14257" r="9440" b="11035"/>
          <a:stretch>
            <a:fillRect/>
          </a:stretch>
        </p:blipFill>
        <p:spPr bwMode="auto">
          <a:xfrm>
            <a:off x="7429520" y="214290"/>
            <a:ext cx="1277480" cy="1143008"/>
          </a:xfrm>
          <a:prstGeom prst="rect">
            <a:avLst/>
          </a:prstGeom>
          <a:noFill/>
        </p:spPr>
      </p:pic>
      <p:pic>
        <p:nvPicPr>
          <p:cNvPr id="3" name="Imagen 2">
            <a:extLst>
              <a:ext uri="{FF2B5EF4-FFF2-40B4-BE49-F238E27FC236}">
                <a16:creationId xmlns:a16="http://schemas.microsoft.com/office/drawing/2014/main" id="{A31D2B6E-8048-40AD-A2DB-BA5D41BBC494}"/>
              </a:ext>
            </a:extLst>
          </p:cNvPr>
          <p:cNvPicPr>
            <a:picLocks noChangeAspect="1"/>
          </p:cNvPicPr>
          <p:nvPr/>
        </p:nvPicPr>
        <p:blipFill>
          <a:blip r:embed="rId5"/>
          <a:stretch>
            <a:fillRect/>
          </a:stretch>
        </p:blipFill>
        <p:spPr>
          <a:xfrm>
            <a:off x="144016" y="1988840"/>
            <a:ext cx="8820472" cy="24866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CuadroTexto"/>
          <p:cNvSpPr txBox="1">
            <a:spLocks noChangeArrowheads="1"/>
          </p:cNvSpPr>
          <p:nvPr/>
        </p:nvSpPr>
        <p:spPr bwMode="auto">
          <a:xfrm rot="5400000">
            <a:off x="5402999" y="3082893"/>
            <a:ext cx="6023694" cy="52322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400" b="1" dirty="0">
                <a:effectLst>
                  <a:outerShdw blurRad="38100" dist="38100" dir="2700000" algn="tl">
                    <a:srgbClr val="C0C0C0"/>
                  </a:outerShdw>
                </a:effectLst>
                <a:latin typeface="Tahoma" pitchFamily="34" charset="0"/>
                <a:cs typeface="Tahoma" pitchFamily="34" charset="0"/>
              </a:rPr>
              <a:t>50 PRINCIPALES PARTIDAS ARANCELARIAS MAS IMPORTADAS</a:t>
            </a:r>
          </a:p>
          <a:p>
            <a:pPr algn="ctr" fontAlgn="auto">
              <a:spcBef>
                <a:spcPts val="0"/>
              </a:spcBef>
              <a:spcAft>
                <a:spcPts val="0"/>
              </a:spcAft>
              <a:defRPr/>
            </a:pPr>
            <a:r>
              <a:rPr lang="es-ES" sz="1400" b="1" dirty="0">
                <a:effectLst>
                  <a:outerShdw blurRad="38100" dist="38100" dir="2700000" algn="tl">
                    <a:srgbClr val="C0C0C0"/>
                  </a:outerShdw>
                </a:effectLst>
                <a:latin typeface="Tahoma" pitchFamily="34" charset="0"/>
                <a:cs typeface="Tahoma" pitchFamily="34" charset="0"/>
              </a:rPr>
              <a:t>Enero a Diciembre 2017</a:t>
            </a: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37</a:t>
            </a:fld>
            <a:endParaRPr lang="en-US">
              <a:solidFill>
                <a:schemeClr val="tx1"/>
              </a:solidFill>
            </a:endParaRPr>
          </a:p>
        </p:txBody>
      </p:sp>
      <p:sp>
        <p:nvSpPr>
          <p:cNvPr id="7" name="6 CuadroTexto"/>
          <p:cNvSpPr txBox="1"/>
          <p:nvPr/>
        </p:nvSpPr>
        <p:spPr>
          <a:xfrm>
            <a:off x="0" y="6572272"/>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017D1001-18B0-46D1-BA1C-8E4EA0BB8902}"/>
              </a:ext>
            </a:extLst>
          </p:cNvPr>
          <p:cNvPicPr>
            <a:picLocks noChangeAspect="1"/>
          </p:cNvPicPr>
          <p:nvPr/>
        </p:nvPicPr>
        <p:blipFill>
          <a:blip r:embed="rId4"/>
          <a:stretch>
            <a:fillRect/>
          </a:stretch>
        </p:blipFill>
        <p:spPr>
          <a:xfrm rot="5400000">
            <a:off x="1277878" y="-45630"/>
            <a:ext cx="6012180" cy="70567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CuadroTexto"/>
          <p:cNvSpPr txBox="1">
            <a:spLocks noChangeArrowheads="1"/>
          </p:cNvSpPr>
          <p:nvPr/>
        </p:nvSpPr>
        <p:spPr bwMode="auto">
          <a:xfrm rot="5400000">
            <a:off x="5304935" y="2984829"/>
            <a:ext cx="6219822" cy="52322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400" b="1" dirty="0">
                <a:effectLst>
                  <a:outerShdw blurRad="38100" dist="38100" dir="2700000" algn="tl">
                    <a:srgbClr val="C0C0C0"/>
                  </a:outerShdw>
                </a:effectLst>
                <a:latin typeface="Tahoma" pitchFamily="34" charset="0"/>
                <a:cs typeface="Tahoma" pitchFamily="34" charset="0"/>
              </a:rPr>
              <a:t>50 PRINCIPALES PARTIDAS ARANCELARIAS MAS IMPORTADAS</a:t>
            </a:r>
          </a:p>
          <a:p>
            <a:pPr algn="ctr" fontAlgn="auto">
              <a:spcBef>
                <a:spcPts val="0"/>
              </a:spcBef>
              <a:spcAft>
                <a:spcPts val="0"/>
              </a:spcAft>
              <a:defRPr/>
            </a:pPr>
            <a:r>
              <a:rPr lang="es-ES" sz="1400" b="1" dirty="0">
                <a:effectLst>
                  <a:outerShdw blurRad="38100" dist="38100" dir="2700000" algn="tl">
                    <a:srgbClr val="C0C0C0"/>
                  </a:outerShdw>
                </a:effectLst>
                <a:latin typeface="Tahoma" pitchFamily="34" charset="0"/>
                <a:cs typeface="Tahoma" pitchFamily="34" charset="0"/>
              </a:rPr>
              <a:t>Enero a Diciembre 2017</a:t>
            </a: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38</a:t>
            </a:fld>
            <a:endParaRPr lang="en-US">
              <a:solidFill>
                <a:schemeClr val="tx1"/>
              </a:solidFill>
            </a:endParaRPr>
          </a:p>
        </p:txBody>
      </p:sp>
      <p:sp>
        <p:nvSpPr>
          <p:cNvPr id="7" name="6 CuadroTexto"/>
          <p:cNvSpPr txBox="1"/>
          <p:nvPr/>
        </p:nvSpPr>
        <p:spPr>
          <a:xfrm>
            <a:off x="0" y="6572272"/>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88FF667C-CDAC-4602-9361-C3EA0E615AAC}"/>
              </a:ext>
            </a:extLst>
          </p:cNvPr>
          <p:cNvPicPr>
            <a:picLocks noChangeAspect="1"/>
          </p:cNvPicPr>
          <p:nvPr/>
        </p:nvPicPr>
        <p:blipFill>
          <a:blip r:embed="rId4"/>
          <a:stretch>
            <a:fillRect/>
          </a:stretch>
        </p:blipFill>
        <p:spPr>
          <a:xfrm rot="5400000">
            <a:off x="1423072" y="253119"/>
            <a:ext cx="5967538" cy="6477118"/>
          </a:xfrm>
          <a:prstGeom prst="rect">
            <a:avLst/>
          </a:prstGeom>
        </p:spPr>
      </p:pic>
    </p:spTree>
    <p:extLst>
      <p:ext uri="{BB962C8B-B14F-4D97-AF65-F5344CB8AC3E}">
        <p14:creationId xmlns:p14="http://schemas.microsoft.com/office/powerpoint/2010/main" val="1731467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número de diapositiva"/>
          <p:cNvSpPr>
            <a:spLocks noGrp="1"/>
          </p:cNvSpPr>
          <p:nvPr>
            <p:ph type="sldNum" sz="quarter" idx="12"/>
          </p:nvPr>
        </p:nvSpPr>
        <p:spPr>
          <a:xfrm rot="5400000">
            <a:off x="-777875" y="5730875"/>
            <a:ext cx="1905000" cy="349250"/>
          </a:xfrm>
        </p:spPr>
        <p:txBody>
          <a:bodyPr/>
          <a:lstStyle/>
          <a:p>
            <a:pPr>
              <a:defRPr/>
            </a:pPr>
            <a:fld id="{85EEC6D9-272A-41DB-A021-E63E541B1F42}" type="slidenum">
              <a:rPr lang="en-US" smtClean="0">
                <a:solidFill>
                  <a:schemeClr val="bg1"/>
                </a:solidFill>
              </a:rPr>
              <a:pPr>
                <a:defRPr/>
              </a:pPr>
              <a:t>39</a:t>
            </a:fld>
            <a:endParaRPr lang="en-US" dirty="0">
              <a:solidFill>
                <a:schemeClr val="bg1"/>
              </a:solidFill>
            </a:endParaRPr>
          </a:p>
        </p:txBody>
      </p:sp>
      <p:pic>
        <p:nvPicPr>
          <p:cNvPr id="17" name="Picture 4" descr="ISOTIPO DNA -D"/>
          <p:cNvPicPr>
            <a:picLocks noChangeAspect="1" noChangeArrowheads="1"/>
          </p:cNvPicPr>
          <p:nvPr/>
        </p:nvPicPr>
        <p:blipFill>
          <a:blip r:embed="rId3" cstate="print"/>
          <a:srcRect b="8334"/>
          <a:stretch>
            <a:fillRect/>
          </a:stretch>
        </p:blipFill>
        <p:spPr bwMode="auto">
          <a:xfrm rot="5400000">
            <a:off x="7995640" y="5756943"/>
            <a:ext cx="1249341" cy="809944"/>
          </a:xfrm>
          <a:prstGeom prst="rect">
            <a:avLst/>
          </a:prstGeom>
          <a:ln>
            <a:noFill/>
          </a:ln>
          <a:effectLst>
            <a:outerShdw blurRad="292100" dist="139700" dir="2700000" algn="tl" rotWithShape="0">
              <a:srgbClr val="333333">
                <a:alpha val="65000"/>
              </a:srgbClr>
            </a:outerShdw>
          </a:effectLst>
        </p:spPr>
      </p:pic>
      <p:sp>
        <p:nvSpPr>
          <p:cNvPr id="19" name="8 CuadroTexto"/>
          <p:cNvSpPr txBox="1">
            <a:spLocks noChangeArrowheads="1"/>
          </p:cNvSpPr>
          <p:nvPr/>
        </p:nvSpPr>
        <p:spPr bwMode="auto">
          <a:xfrm rot="5400000">
            <a:off x="5794380" y="2942063"/>
            <a:ext cx="5429288"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600" b="1" dirty="0">
                <a:effectLst>
                  <a:outerShdw blurRad="38100" dist="38100" dir="2700000" algn="tl">
                    <a:srgbClr val="C0C0C0"/>
                  </a:outerShdw>
                </a:effectLst>
                <a:latin typeface="Tahoma" pitchFamily="34" charset="0"/>
                <a:cs typeface="Tahoma" pitchFamily="34" charset="0"/>
              </a:rPr>
              <a:t>RANKING DE LOS PRIMEROS </a:t>
            </a:r>
          </a:p>
          <a:p>
            <a:pPr algn="ctr" fontAlgn="auto">
              <a:spcBef>
                <a:spcPts val="0"/>
              </a:spcBef>
              <a:spcAft>
                <a:spcPts val="0"/>
              </a:spcAft>
              <a:defRPr/>
            </a:pPr>
            <a:r>
              <a:rPr lang="es-ES" sz="1600" b="1" dirty="0">
                <a:effectLst>
                  <a:outerShdw blurRad="38100" dist="38100" dir="2700000" algn="tl">
                    <a:srgbClr val="C0C0C0"/>
                  </a:outerShdw>
                </a:effectLst>
                <a:latin typeface="Tahoma" pitchFamily="34" charset="0"/>
                <a:cs typeface="Tahoma" pitchFamily="34" charset="0"/>
              </a:rPr>
              <a:t>50 IMPORTADORES DEL PARAGUAY </a:t>
            </a:r>
          </a:p>
          <a:p>
            <a:pPr algn="ctr" fontAlgn="auto">
              <a:spcBef>
                <a:spcPts val="0"/>
              </a:spcBef>
              <a:spcAft>
                <a:spcPts val="0"/>
              </a:spcAft>
              <a:defRPr/>
            </a:pPr>
            <a:r>
              <a:rPr lang="es-ES" sz="1600" b="1" dirty="0">
                <a:effectLst>
                  <a:outerShdw blurRad="38100" dist="38100" dir="2700000" algn="tl">
                    <a:srgbClr val="C0C0C0"/>
                  </a:outerShdw>
                </a:effectLst>
                <a:latin typeface="Tahoma" pitchFamily="34" charset="0"/>
                <a:cs typeface="Tahoma" pitchFamily="34" charset="0"/>
              </a:rPr>
              <a:t>Enero a Diciembre 2017</a:t>
            </a:r>
          </a:p>
        </p:txBody>
      </p:sp>
      <p:sp>
        <p:nvSpPr>
          <p:cNvPr id="9" name="7 Marcador de número de diapositiva"/>
          <p:cNvSpPr txBox="1">
            <a:spLocks/>
          </p:cNvSpPr>
          <p:nvPr/>
        </p:nvSpPr>
        <p:spPr>
          <a:xfrm rot="5400000">
            <a:off x="-884269" y="5527684"/>
            <a:ext cx="2133600" cy="365125"/>
          </a:xfrm>
          <a:prstGeom prst="rect">
            <a:avLst/>
          </a:prstGeom>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85EEC6D9-272A-41DB-A021-E63E541B1F42}"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 name="Imagen 1">
            <a:extLst>
              <a:ext uri="{FF2B5EF4-FFF2-40B4-BE49-F238E27FC236}">
                <a16:creationId xmlns:a16="http://schemas.microsoft.com/office/drawing/2014/main" id="{99B50ABD-C32C-40C9-AFC3-24DBAE222E8B}"/>
              </a:ext>
            </a:extLst>
          </p:cNvPr>
          <p:cNvPicPr>
            <a:picLocks noChangeAspect="1"/>
          </p:cNvPicPr>
          <p:nvPr/>
        </p:nvPicPr>
        <p:blipFill>
          <a:blip r:embed="rId4"/>
          <a:stretch>
            <a:fillRect/>
          </a:stretch>
        </p:blipFill>
        <p:spPr>
          <a:xfrm rot="5400000">
            <a:off x="1126498" y="-229303"/>
            <a:ext cx="6051894" cy="77518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 name="Rectangle 2"/>
          <p:cNvSpPr>
            <a:spLocks noChangeArrowheads="1"/>
          </p:cNvSpPr>
          <p:nvPr/>
        </p:nvSpPr>
        <p:spPr bwMode="auto">
          <a:xfrm>
            <a:off x="251520" y="1484784"/>
            <a:ext cx="8712968" cy="4718981"/>
          </a:xfrm>
          <a:prstGeom prst="rect">
            <a:avLst/>
          </a:prstGeom>
          <a:noFill/>
          <a:ln w="57150" cmpd="thickThin">
            <a:noFill/>
            <a:miter lim="800000"/>
            <a:headEnd/>
            <a:tailEnd/>
          </a:ln>
          <a:effectLst/>
        </p:spPr>
        <p:txBody>
          <a:bodyPr wrap="square" bIns="0" numCol="2">
            <a:spAutoFit/>
          </a:bodyPr>
          <a:lstStyle/>
          <a:p>
            <a:pPr marL="95250" indent="260350" algn="just"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ea typeface="Arial Unicode MS" pitchFamily="34" charset="-128"/>
                <a:cs typeface="Tahoma" pitchFamily="34" charset="0"/>
              </a:rPr>
              <a:t>El </a:t>
            </a:r>
            <a:r>
              <a:rPr lang="es-MX" sz="1400" b="1" i="1" dirty="0">
                <a:solidFill>
                  <a:srgbClr val="000000"/>
                </a:solidFill>
                <a:latin typeface="Tahoma" pitchFamily="34" charset="0"/>
                <a:ea typeface="Arial Unicode MS" pitchFamily="34" charset="-128"/>
                <a:cs typeface="Tahoma" pitchFamily="34" charset="0"/>
              </a:rPr>
              <a:t>PIB del Paraguay </a:t>
            </a:r>
            <a:r>
              <a:rPr lang="es-MX" sz="1400" i="1" dirty="0">
                <a:solidFill>
                  <a:srgbClr val="000000"/>
                </a:solidFill>
                <a:latin typeface="Tahoma" pitchFamily="34" charset="0"/>
                <a:ea typeface="Arial Unicode MS" pitchFamily="34" charset="-128"/>
                <a:cs typeface="Tahoma" pitchFamily="34" charset="0"/>
              </a:rPr>
              <a:t>medido en dólares americanos y en valores corrientes, alcanzo los </a:t>
            </a:r>
            <a:r>
              <a:rPr lang="es-MX" sz="1400" b="1" i="1" u="sng" dirty="0">
                <a:solidFill>
                  <a:srgbClr val="000000"/>
                </a:solidFill>
                <a:latin typeface="Tahoma" pitchFamily="34" charset="0"/>
                <a:ea typeface="Arial Unicode MS" pitchFamily="34" charset="-128"/>
                <a:cs typeface="Tahoma" pitchFamily="34" charset="0"/>
              </a:rPr>
              <a:t>29.735.895 millones</a:t>
            </a:r>
            <a:r>
              <a:rPr lang="es-MX" sz="1400" i="1" dirty="0">
                <a:solidFill>
                  <a:srgbClr val="000000"/>
                </a:solidFill>
                <a:latin typeface="Tahoma" pitchFamily="34" charset="0"/>
                <a:ea typeface="Arial Unicode MS" pitchFamily="34" charset="-128"/>
                <a:cs typeface="Tahoma" pitchFamily="34" charset="0"/>
              </a:rPr>
              <a:t>, registrando un aumento en la producción del país en el orden del 4.3%. Registrando así mismo el valor </a:t>
            </a:r>
            <a:r>
              <a:rPr lang="es-MX" sz="1400" b="1" i="1" u="sng" dirty="0">
                <a:solidFill>
                  <a:srgbClr val="000000"/>
                </a:solidFill>
                <a:latin typeface="Tahoma" pitchFamily="34" charset="0"/>
                <a:ea typeface="Arial Unicode MS" pitchFamily="34" charset="-128"/>
                <a:cs typeface="Tahoma" pitchFamily="34" charset="0"/>
              </a:rPr>
              <a:t>per </a:t>
            </a:r>
            <a:r>
              <a:rPr lang="es-MX" sz="1400" b="1" i="1" u="sng" dirty="0" err="1">
                <a:solidFill>
                  <a:srgbClr val="000000"/>
                </a:solidFill>
                <a:latin typeface="Tahoma" pitchFamily="34" charset="0"/>
                <a:ea typeface="Arial Unicode MS" pitchFamily="34" charset="-128"/>
                <a:cs typeface="Tahoma" pitchFamily="34" charset="0"/>
              </a:rPr>
              <a:t>capita</a:t>
            </a:r>
            <a:r>
              <a:rPr lang="es-MX" sz="1400" b="1" i="1" u="sng" dirty="0">
                <a:solidFill>
                  <a:srgbClr val="000000"/>
                </a:solidFill>
                <a:latin typeface="Tahoma" pitchFamily="34" charset="0"/>
                <a:ea typeface="Arial Unicode MS" pitchFamily="34" charset="-128"/>
                <a:cs typeface="Tahoma" pitchFamily="34" charset="0"/>
              </a:rPr>
              <a:t> en </a:t>
            </a:r>
            <a:r>
              <a:rPr lang="es-MX" sz="1400" b="1" i="1" u="sng" dirty="0" err="1">
                <a:solidFill>
                  <a:srgbClr val="000000"/>
                </a:solidFill>
                <a:latin typeface="Tahoma" pitchFamily="34" charset="0"/>
                <a:ea typeface="Arial Unicode MS" pitchFamily="34" charset="-128"/>
                <a:cs typeface="Tahoma" pitchFamily="34" charset="0"/>
              </a:rPr>
              <a:t>Usd</a:t>
            </a:r>
            <a:r>
              <a:rPr lang="es-MX" sz="1400" b="1" i="1" u="sng" dirty="0">
                <a:solidFill>
                  <a:srgbClr val="000000"/>
                </a:solidFill>
                <a:latin typeface="Tahoma" pitchFamily="34" charset="0"/>
                <a:ea typeface="Arial Unicode MS" pitchFamily="34" charset="-128"/>
                <a:cs typeface="Tahoma" pitchFamily="34" charset="0"/>
              </a:rPr>
              <a:t> 4.276.</a:t>
            </a:r>
          </a:p>
          <a:p>
            <a:pPr marL="95250" indent="260350" algn="just" eaLnBrk="0" fontAlgn="auto" hangingPunct="0">
              <a:spcBef>
                <a:spcPts val="0"/>
              </a:spcBef>
              <a:spcAft>
                <a:spcPts val="0"/>
              </a:spcAft>
              <a:buFont typeface="Wingdings 3" pitchFamily="18" charset="2"/>
              <a:buChar char="è"/>
              <a:tabLst>
                <a:tab pos="177800" algn="l"/>
              </a:tabLst>
              <a:defRPr/>
            </a:pPr>
            <a:endParaRPr lang="es-MX" sz="1400" i="1" dirty="0">
              <a:solidFill>
                <a:srgbClr val="000000"/>
              </a:solidFill>
              <a:latin typeface="Tahoma" pitchFamily="34" charset="0"/>
              <a:ea typeface="Arial Unicode MS" pitchFamily="34" charset="-128"/>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ea typeface="Arial Unicode MS" pitchFamily="34" charset="-128"/>
                <a:cs typeface="Tahoma" pitchFamily="34" charset="0"/>
              </a:rPr>
              <a:t>En el año 2017, las </a:t>
            </a:r>
            <a:r>
              <a:rPr lang="es-MX" sz="1400" b="1" i="1" dirty="0">
                <a:solidFill>
                  <a:srgbClr val="000000"/>
                </a:solidFill>
                <a:effectLst>
                  <a:outerShdw blurRad="38100" dist="38100" dir="2700000" algn="tl">
                    <a:srgbClr val="C0C0C0"/>
                  </a:outerShdw>
                </a:effectLst>
                <a:latin typeface="Tahoma" pitchFamily="34" charset="0"/>
                <a:ea typeface="Arial Unicode MS" pitchFamily="34" charset="-128"/>
                <a:cs typeface="Tahoma" pitchFamily="34" charset="0"/>
              </a:rPr>
              <a:t>Importaciones</a:t>
            </a:r>
            <a:r>
              <a:rPr lang="es-MX" sz="1400" i="1" dirty="0">
                <a:solidFill>
                  <a:srgbClr val="000000"/>
                </a:solidFill>
                <a:latin typeface="Tahoma" pitchFamily="34" charset="0"/>
                <a:ea typeface="Arial Unicode MS" pitchFamily="34" charset="-128"/>
                <a:cs typeface="Tahoma" pitchFamily="34" charset="0"/>
              </a:rPr>
              <a:t> registradas totalizaron </a:t>
            </a:r>
            <a:r>
              <a:rPr lang="es-MX" sz="1400" b="1" i="1" u="sng" dirty="0">
                <a:solidFill>
                  <a:srgbClr val="000000"/>
                </a:solidFill>
                <a:latin typeface="Tahoma" pitchFamily="34" charset="0"/>
                <a:ea typeface="Arial Unicode MS" pitchFamily="34" charset="-128"/>
                <a:cs typeface="Tahoma" pitchFamily="34" charset="0"/>
              </a:rPr>
              <a:t>USD 11.027,4 millones</a:t>
            </a:r>
            <a:r>
              <a:rPr lang="es-MX" sz="1400" i="1" u="sng" dirty="0">
                <a:solidFill>
                  <a:srgbClr val="000000"/>
                </a:solidFill>
                <a:latin typeface="Tahoma" pitchFamily="34" charset="0"/>
                <a:ea typeface="Arial Unicode MS" pitchFamily="34" charset="-128"/>
                <a:cs typeface="Tahoma" pitchFamily="34" charset="0"/>
              </a:rPr>
              <a:t>, lo que significo un aumento del </a:t>
            </a:r>
            <a:r>
              <a:rPr lang="es-MX" sz="1400" b="1" i="1" u="sng" dirty="0">
                <a:solidFill>
                  <a:srgbClr val="000000"/>
                </a:solidFill>
                <a:latin typeface="Tahoma" pitchFamily="34" charset="0"/>
                <a:ea typeface="Arial Unicode MS" pitchFamily="34" charset="-128"/>
                <a:cs typeface="Tahoma" pitchFamily="34" charset="0"/>
              </a:rPr>
              <a:t>22,0%</a:t>
            </a:r>
            <a:r>
              <a:rPr lang="es-MX" sz="1400" b="1" i="1" dirty="0">
                <a:solidFill>
                  <a:srgbClr val="000000"/>
                </a:solidFill>
                <a:latin typeface="Tahoma" pitchFamily="34" charset="0"/>
                <a:ea typeface="Arial Unicode MS" pitchFamily="34" charset="-128"/>
                <a:cs typeface="Tahoma" pitchFamily="34" charset="0"/>
              </a:rPr>
              <a:t> </a:t>
            </a:r>
            <a:r>
              <a:rPr lang="es-MX" sz="1400" i="1" dirty="0">
                <a:solidFill>
                  <a:srgbClr val="000000"/>
                </a:solidFill>
                <a:latin typeface="Tahoma" pitchFamily="34" charset="0"/>
                <a:ea typeface="Arial Unicode MS" pitchFamily="34" charset="-128"/>
                <a:cs typeface="Tahoma" pitchFamily="34" charset="0"/>
              </a:rPr>
              <a:t>respecto al total informado en el mismo periodo del año 2016 cuando alcanzo USD 9.042,5 millones.</a:t>
            </a:r>
          </a:p>
          <a:p>
            <a:pPr marL="95250" indent="260350" eaLnBrk="0" fontAlgn="auto" hangingPunct="0">
              <a:spcBef>
                <a:spcPts val="0"/>
              </a:spcBef>
              <a:spcAft>
                <a:spcPts val="0"/>
              </a:spcAft>
              <a:buFont typeface="Wingdings 3" pitchFamily="18" charset="2"/>
              <a:buNone/>
              <a:tabLst>
                <a:tab pos="177800" algn="l"/>
              </a:tabLst>
              <a:defRPr/>
            </a:pPr>
            <a:endParaRPr lang="es-MX" sz="1400" i="1" dirty="0">
              <a:solidFill>
                <a:srgbClr val="000000"/>
              </a:solidFill>
              <a:latin typeface="Tahoma" pitchFamily="34" charset="0"/>
              <a:ea typeface="Arial Unicode MS" pitchFamily="34" charset="-128"/>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ea typeface="Arial Unicode MS" pitchFamily="34" charset="-128"/>
                <a:cs typeface="Tahoma" pitchFamily="34" charset="0"/>
              </a:rPr>
              <a:t> El valor de las </a:t>
            </a:r>
            <a:r>
              <a:rPr lang="es-MX" sz="1400" b="1" i="1" dirty="0">
                <a:solidFill>
                  <a:srgbClr val="000000"/>
                </a:solidFill>
                <a:effectLst>
                  <a:outerShdw blurRad="38100" dist="38100" dir="2700000" algn="tl">
                    <a:srgbClr val="C0C0C0"/>
                  </a:outerShdw>
                </a:effectLst>
                <a:latin typeface="Tahoma" pitchFamily="34" charset="0"/>
                <a:ea typeface="Arial Unicode MS" pitchFamily="34" charset="-128"/>
                <a:cs typeface="Tahoma" pitchFamily="34" charset="0"/>
              </a:rPr>
              <a:t>Exportaciones</a:t>
            </a:r>
            <a:r>
              <a:rPr lang="es-MX" sz="1400" i="1" dirty="0">
                <a:solidFill>
                  <a:srgbClr val="000000"/>
                </a:solidFill>
                <a:latin typeface="Tahoma" pitchFamily="34" charset="0"/>
                <a:ea typeface="Arial Unicode MS" pitchFamily="34" charset="-128"/>
                <a:cs typeface="Tahoma" pitchFamily="34" charset="0"/>
              </a:rPr>
              <a:t> registradas en el periodo de estudio totalizó </a:t>
            </a:r>
            <a:r>
              <a:rPr lang="es-MX" sz="1400" b="1" i="1" u="sng" dirty="0">
                <a:solidFill>
                  <a:srgbClr val="000000"/>
                </a:solidFill>
                <a:latin typeface="Tahoma" pitchFamily="34" charset="0"/>
                <a:ea typeface="Arial Unicode MS" pitchFamily="34" charset="-128"/>
                <a:cs typeface="Tahoma" pitchFamily="34" charset="0"/>
              </a:rPr>
              <a:t>USD 8.679,9 millones</a:t>
            </a:r>
            <a:r>
              <a:rPr lang="es-MX" sz="1400" i="1" dirty="0">
                <a:solidFill>
                  <a:srgbClr val="000000"/>
                </a:solidFill>
                <a:latin typeface="Tahoma" pitchFamily="34" charset="0"/>
                <a:ea typeface="Arial Unicode MS" pitchFamily="34" charset="-128"/>
                <a:cs typeface="Tahoma" pitchFamily="34" charset="0"/>
              </a:rPr>
              <a:t>; </a:t>
            </a:r>
            <a:r>
              <a:rPr lang="es-MX" sz="1400" b="1" i="1" dirty="0">
                <a:solidFill>
                  <a:srgbClr val="000000"/>
                </a:solidFill>
                <a:latin typeface="Tahoma" pitchFamily="34" charset="0"/>
                <a:ea typeface="Arial Unicode MS" pitchFamily="34" charset="-128"/>
                <a:cs typeface="Tahoma" pitchFamily="34" charset="0"/>
              </a:rPr>
              <a:t>2,1%</a:t>
            </a:r>
            <a:r>
              <a:rPr lang="es-MX" sz="1400" i="1" dirty="0">
                <a:solidFill>
                  <a:srgbClr val="000000"/>
                </a:solidFill>
                <a:latin typeface="Tahoma" pitchFamily="34" charset="0"/>
                <a:ea typeface="Arial Unicode MS" pitchFamily="34" charset="-128"/>
                <a:cs typeface="Tahoma" pitchFamily="34" charset="0"/>
              </a:rPr>
              <a:t> superior al monto  registrado en el mismo periodo del año 2016 cuando se registraron </a:t>
            </a:r>
            <a:r>
              <a:rPr lang="es-MX" sz="1400" b="1" i="1" u="sng" dirty="0">
                <a:solidFill>
                  <a:srgbClr val="000000"/>
                </a:solidFill>
                <a:latin typeface="Tahoma" pitchFamily="34" charset="0"/>
                <a:ea typeface="Arial Unicode MS" pitchFamily="34" charset="-128"/>
                <a:cs typeface="Tahoma" pitchFamily="34" charset="0"/>
              </a:rPr>
              <a:t>USD 8.501,2 millones.</a:t>
            </a:r>
            <a:endParaRPr lang="es-MX" sz="1400" i="1" dirty="0">
              <a:solidFill>
                <a:srgbClr val="000000"/>
              </a:solidFill>
              <a:latin typeface="Tahoma" pitchFamily="34" charset="0"/>
              <a:ea typeface="Arial Unicode MS" pitchFamily="34" charset="-128"/>
              <a:cs typeface="Tahoma" pitchFamily="34" charset="0"/>
            </a:endParaRPr>
          </a:p>
          <a:p>
            <a:pPr marL="95250" indent="260350" eaLnBrk="0" fontAlgn="auto" hangingPunct="0">
              <a:spcBef>
                <a:spcPts val="0"/>
              </a:spcBef>
              <a:spcAft>
                <a:spcPts val="0"/>
              </a:spcAft>
              <a:tabLst>
                <a:tab pos="177800" algn="l"/>
              </a:tabLst>
              <a:defRPr/>
            </a:pPr>
            <a:endParaRPr lang="es-MX"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tabLst>
                <a:tab pos="177800" algn="l"/>
              </a:tabLst>
              <a:defRPr/>
            </a:pPr>
            <a:endParaRPr lang="es-MX"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tabLst>
                <a:tab pos="177800" algn="l"/>
              </a:tabLst>
              <a:defRPr/>
            </a:pPr>
            <a:endParaRPr lang="es-MX"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cs typeface="Tahoma" pitchFamily="34" charset="0"/>
              </a:rPr>
              <a:t> </a:t>
            </a:r>
            <a:r>
              <a:rPr lang="es-ES" sz="1400" i="1" dirty="0">
                <a:solidFill>
                  <a:srgbClr val="000000"/>
                </a:solidFill>
                <a:latin typeface="Tahoma" pitchFamily="34" charset="0"/>
                <a:cs typeface="Tahoma" pitchFamily="34" charset="0"/>
              </a:rPr>
              <a:t>La </a:t>
            </a:r>
            <a:r>
              <a:rPr lang="es-ES" sz="1400" b="1" i="1" dirty="0">
                <a:solidFill>
                  <a:srgbClr val="000000"/>
                </a:solidFill>
                <a:effectLst>
                  <a:outerShdw blurRad="38100" dist="38100" dir="2700000" algn="tl">
                    <a:srgbClr val="C0C0C0"/>
                  </a:outerShdw>
                </a:effectLst>
                <a:latin typeface="Tahoma" pitchFamily="34" charset="0"/>
                <a:cs typeface="Tahoma" pitchFamily="34" charset="0"/>
              </a:rPr>
              <a:t>Inflación</a:t>
            </a:r>
            <a:r>
              <a:rPr lang="es-ES" sz="1400" i="1" dirty="0">
                <a:solidFill>
                  <a:srgbClr val="000000"/>
                </a:solidFill>
                <a:latin typeface="Tahoma" pitchFamily="34" charset="0"/>
                <a:cs typeface="Tahoma" pitchFamily="34" charset="0"/>
              </a:rPr>
              <a:t> acumulada del periodo de estudio medida por la variación del Índice de Precios al Consumidor (IPC), </a:t>
            </a:r>
            <a:r>
              <a:rPr lang="es-ES" sz="1400" b="1" i="1" dirty="0">
                <a:solidFill>
                  <a:srgbClr val="000000"/>
                </a:solidFill>
                <a:latin typeface="Tahoma" pitchFamily="34" charset="0"/>
                <a:cs typeface="Tahoma" pitchFamily="34" charset="0"/>
              </a:rPr>
              <a:t>fue del 4,5%, superior a la tasa del 3,9% </a:t>
            </a:r>
            <a:r>
              <a:rPr lang="es-ES" sz="1400" i="1" dirty="0">
                <a:solidFill>
                  <a:srgbClr val="000000"/>
                </a:solidFill>
                <a:latin typeface="Tahoma" pitchFamily="34" charset="0"/>
                <a:cs typeface="Tahoma" pitchFamily="34" charset="0"/>
              </a:rPr>
              <a:t>observada en el año 2015. </a:t>
            </a:r>
          </a:p>
          <a:p>
            <a:pPr marL="95250" indent="260350" eaLnBrk="0" fontAlgn="auto" hangingPunct="0">
              <a:spcBef>
                <a:spcPts val="0"/>
              </a:spcBef>
              <a:spcAft>
                <a:spcPts val="0"/>
              </a:spcAft>
              <a:buFont typeface="Wingdings 3" pitchFamily="18" charset="2"/>
              <a:buChar char="è"/>
              <a:tabLst>
                <a:tab pos="177800" algn="l"/>
              </a:tabLst>
              <a:defRPr/>
            </a:pPr>
            <a:endParaRPr lang="es-ES"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ES" sz="1400" i="1" dirty="0">
                <a:solidFill>
                  <a:srgbClr val="000000"/>
                </a:solidFill>
                <a:latin typeface="Tahoma" pitchFamily="34" charset="0"/>
                <a:cs typeface="Tahoma" pitchFamily="34" charset="0"/>
              </a:rPr>
              <a:t>El </a:t>
            </a:r>
            <a:r>
              <a:rPr lang="es-ES" sz="1400" b="1" i="1" dirty="0">
                <a:solidFill>
                  <a:srgbClr val="000000"/>
                </a:solidFill>
                <a:latin typeface="Tahoma" pitchFamily="34" charset="0"/>
                <a:cs typeface="Tahoma" pitchFamily="34" charset="0"/>
              </a:rPr>
              <a:t>tipo de cambio </a:t>
            </a:r>
            <a:r>
              <a:rPr lang="es-ES" sz="1400" i="1" dirty="0">
                <a:solidFill>
                  <a:srgbClr val="000000"/>
                </a:solidFill>
                <a:latin typeface="Tahoma" pitchFamily="34" charset="0"/>
                <a:cs typeface="Tahoma" pitchFamily="34" charset="0"/>
              </a:rPr>
              <a:t>al cierre del año 2017, fue de Gs. 5.570,0 registrando una variación de </a:t>
            </a:r>
            <a:r>
              <a:rPr lang="es-ES" sz="1400" b="1" i="1" dirty="0">
                <a:solidFill>
                  <a:srgbClr val="000000"/>
                </a:solidFill>
                <a:latin typeface="Tahoma" pitchFamily="34" charset="0"/>
                <a:cs typeface="Tahoma" pitchFamily="34" charset="0"/>
              </a:rPr>
              <a:t>-2,8% </a:t>
            </a:r>
            <a:r>
              <a:rPr lang="es-ES" sz="1400" i="1" dirty="0">
                <a:solidFill>
                  <a:srgbClr val="000000"/>
                </a:solidFill>
                <a:latin typeface="Tahoma" pitchFamily="34" charset="0"/>
                <a:cs typeface="Tahoma" pitchFamily="34" charset="0"/>
              </a:rPr>
              <a:t>con relación al registro del año 2016, cuando en el mismo periodo, cerraba en 5.730 Gs/</a:t>
            </a:r>
            <a:r>
              <a:rPr lang="es-ES" sz="1400" i="1" dirty="0" err="1">
                <a:solidFill>
                  <a:srgbClr val="000000"/>
                </a:solidFill>
                <a:latin typeface="Tahoma" pitchFamily="34" charset="0"/>
                <a:cs typeface="Tahoma" pitchFamily="34" charset="0"/>
              </a:rPr>
              <a:t>Usd</a:t>
            </a:r>
            <a:r>
              <a:rPr lang="es-ES" sz="1400" i="1" dirty="0">
                <a:solidFill>
                  <a:srgbClr val="000000"/>
                </a:solidFill>
                <a:latin typeface="Tahoma" pitchFamily="34" charset="0"/>
                <a:cs typeface="Tahoma" pitchFamily="34" charset="0"/>
              </a:rPr>
              <a:t>.</a:t>
            </a:r>
          </a:p>
          <a:p>
            <a:pPr marL="95250" indent="260350" eaLnBrk="0" fontAlgn="auto" hangingPunct="0">
              <a:spcBef>
                <a:spcPts val="0"/>
              </a:spcBef>
              <a:spcAft>
                <a:spcPts val="0"/>
              </a:spcAft>
              <a:buFont typeface="Wingdings 3" pitchFamily="18" charset="2"/>
              <a:buChar char="è"/>
              <a:tabLst>
                <a:tab pos="177800" algn="l"/>
              </a:tabLst>
              <a:defRPr/>
            </a:pPr>
            <a:endParaRPr lang="es-ES"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cs typeface="Tahoma" pitchFamily="34" charset="0"/>
              </a:rPr>
              <a:t>Las </a:t>
            </a:r>
            <a:r>
              <a:rPr lang="es-MX" sz="1400" b="1" i="1" dirty="0">
                <a:solidFill>
                  <a:srgbClr val="000000"/>
                </a:solidFill>
                <a:effectLst>
                  <a:outerShdw blurRad="38100" dist="38100" dir="2700000" algn="tl">
                    <a:srgbClr val="C0C0C0"/>
                  </a:outerShdw>
                </a:effectLst>
                <a:latin typeface="Tahoma" pitchFamily="34" charset="0"/>
                <a:cs typeface="Tahoma" pitchFamily="34" charset="0"/>
              </a:rPr>
              <a:t>Reservas Monetarias Internacionales</a:t>
            </a:r>
            <a:r>
              <a:rPr lang="es-MX" sz="1400" i="1" dirty="0">
                <a:solidFill>
                  <a:srgbClr val="000000"/>
                </a:solidFill>
                <a:effectLst>
                  <a:outerShdw blurRad="38100" dist="38100" dir="2700000" algn="tl">
                    <a:srgbClr val="C0C0C0"/>
                  </a:outerShdw>
                </a:effectLst>
                <a:latin typeface="Tahoma" pitchFamily="34" charset="0"/>
                <a:cs typeface="Tahoma" pitchFamily="34" charset="0"/>
              </a:rPr>
              <a:t> </a:t>
            </a:r>
            <a:r>
              <a:rPr lang="es-MX" sz="1400" b="1" i="1" dirty="0">
                <a:solidFill>
                  <a:srgbClr val="000000"/>
                </a:solidFill>
                <a:effectLst>
                  <a:outerShdw blurRad="38100" dist="38100" dir="2700000" algn="tl">
                    <a:srgbClr val="C0C0C0"/>
                  </a:outerShdw>
                </a:effectLst>
                <a:latin typeface="Tahoma" pitchFamily="34" charset="0"/>
                <a:cs typeface="Tahoma" pitchFamily="34" charset="0"/>
              </a:rPr>
              <a:t>Netas</a:t>
            </a:r>
            <a:r>
              <a:rPr lang="es-MX" sz="1400" i="1" dirty="0">
                <a:solidFill>
                  <a:srgbClr val="000000"/>
                </a:solidFill>
                <a:latin typeface="Tahoma" pitchFamily="34" charset="0"/>
                <a:cs typeface="Tahoma" pitchFamily="34" charset="0"/>
              </a:rPr>
              <a:t> (RMIN) al cierre del año de estudio ascienden a USD </a:t>
            </a:r>
            <a:r>
              <a:rPr lang="es-MX" sz="1400" i="1" u="sng" dirty="0">
                <a:solidFill>
                  <a:srgbClr val="000000"/>
                </a:solidFill>
                <a:latin typeface="Tahoma" pitchFamily="34" charset="0"/>
                <a:cs typeface="Tahoma" pitchFamily="34" charset="0"/>
              </a:rPr>
              <a:t>8.140,2 millones</a:t>
            </a:r>
            <a:r>
              <a:rPr lang="es-MX" sz="1400" i="1" dirty="0">
                <a:solidFill>
                  <a:srgbClr val="000000"/>
                </a:solidFill>
                <a:latin typeface="Tahoma" pitchFamily="34" charset="0"/>
                <a:cs typeface="Tahoma" pitchFamily="34" charset="0"/>
              </a:rPr>
              <a:t>, superior en 13,9% en comparación al año anterior. </a:t>
            </a:r>
          </a:p>
          <a:p>
            <a:pPr marL="95250" indent="260350" eaLnBrk="0" fontAlgn="auto" hangingPunct="0">
              <a:spcBef>
                <a:spcPts val="0"/>
              </a:spcBef>
              <a:spcAft>
                <a:spcPts val="0"/>
              </a:spcAft>
              <a:buFont typeface="Wingdings 3" pitchFamily="18" charset="2"/>
              <a:buChar char="è"/>
              <a:tabLst>
                <a:tab pos="177800" algn="l"/>
              </a:tabLst>
              <a:defRPr/>
            </a:pPr>
            <a:endParaRPr lang="es-MX" sz="1400" i="1" dirty="0">
              <a:solidFill>
                <a:srgbClr val="000000"/>
              </a:solidFill>
              <a:latin typeface="Tahoma" pitchFamily="34" charset="0"/>
              <a:cs typeface="Tahoma" pitchFamily="34" charset="0"/>
            </a:endParaRPr>
          </a:p>
          <a:p>
            <a:pPr marL="95250" indent="260350" eaLnBrk="0" fontAlgn="auto" hangingPunct="0">
              <a:spcBef>
                <a:spcPts val="0"/>
              </a:spcBef>
              <a:spcAft>
                <a:spcPts val="0"/>
              </a:spcAft>
              <a:buFont typeface="Wingdings 3" pitchFamily="18" charset="2"/>
              <a:buChar char="è"/>
              <a:tabLst>
                <a:tab pos="177800" algn="l"/>
              </a:tabLst>
              <a:defRPr/>
            </a:pPr>
            <a:r>
              <a:rPr lang="es-MX" sz="1400" i="1" dirty="0">
                <a:solidFill>
                  <a:srgbClr val="000000"/>
                </a:solidFill>
                <a:latin typeface="Tahoma" pitchFamily="34" charset="0"/>
                <a:cs typeface="Tahoma" pitchFamily="34" charset="0"/>
              </a:rPr>
              <a:t> El saldo de la </a:t>
            </a:r>
            <a:r>
              <a:rPr lang="es-MX" sz="1400" b="1" i="1" dirty="0">
                <a:solidFill>
                  <a:srgbClr val="000000"/>
                </a:solidFill>
                <a:effectLst>
                  <a:outerShdw blurRad="38100" dist="38100" dir="2700000" algn="tl">
                    <a:srgbClr val="C0C0C0"/>
                  </a:outerShdw>
                </a:effectLst>
                <a:latin typeface="Tahoma" pitchFamily="34" charset="0"/>
                <a:cs typeface="Tahoma" pitchFamily="34" charset="0"/>
              </a:rPr>
              <a:t>Deuda Pública Externa del Paraguay</a:t>
            </a:r>
            <a:r>
              <a:rPr lang="es-MX" sz="1400" i="1" dirty="0">
                <a:solidFill>
                  <a:srgbClr val="000000"/>
                </a:solidFill>
                <a:latin typeface="Tahoma" pitchFamily="34" charset="0"/>
                <a:cs typeface="Tahoma" pitchFamily="34" charset="0"/>
              </a:rPr>
              <a:t> al 30 de diciembre del 2017, </a:t>
            </a:r>
            <a:r>
              <a:rPr lang="es-MX" sz="1400" i="1" u="sng" dirty="0">
                <a:solidFill>
                  <a:srgbClr val="000000"/>
                </a:solidFill>
                <a:latin typeface="Tahoma" pitchFamily="34" charset="0"/>
                <a:cs typeface="Tahoma" pitchFamily="34" charset="0"/>
              </a:rPr>
              <a:t>asciende a </a:t>
            </a:r>
            <a:r>
              <a:rPr lang="es-MX" sz="1400" b="1" i="1" u="sng" dirty="0">
                <a:solidFill>
                  <a:srgbClr val="000000"/>
                </a:solidFill>
                <a:latin typeface="Tahoma" pitchFamily="34" charset="0"/>
                <a:cs typeface="Tahoma" pitchFamily="34" charset="0"/>
              </a:rPr>
              <a:t>USD 5.578,6 millones</a:t>
            </a:r>
            <a:r>
              <a:rPr lang="es-MX" sz="1400" b="1" i="1" dirty="0">
                <a:solidFill>
                  <a:srgbClr val="000000"/>
                </a:solidFill>
                <a:latin typeface="Tahoma" pitchFamily="34" charset="0"/>
                <a:cs typeface="Tahoma" pitchFamily="34" charset="0"/>
              </a:rPr>
              <a:t>.</a:t>
            </a:r>
            <a:r>
              <a:rPr lang="es-MX" sz="1400" i="1" dirty="0">
                <a:solidFill>
                  <a:srgbClr val="000000"/>
                </a:solidFill>
                <a:latin typeface="Tahoma" pitchFamily="34" charset="0"/>
                <a:cs typeface="Tahoma" pitchFamily="34" charset="0"/>
              </a:rPr>
              <a:t> Se observa variación del 15,7% con respecto al saldo al mismo periodo del año 2016.</a:t>
            </a:r>
          </a:p>
          <a:p>
            <a:pPr marL="271463" algn="just" eaLnBrk="0" fontAlgn="auto" hangingPunct="0">
              <a:spcBef>
                <a:spcPts val="0"/>
              </a:spcBef>
              <a:spcAft>
                <a:spcPts val="0"/>
              </a:spcAft>
              <a:buFont typeface="Wingdings 3" pitchFamily="18" charset="2"/>
              <a:buChar char="è"/>
              <a:tabLst>
                <a:tab pos="176213" algn="l"/>
              </a:tabLst>
              <a:defRPr/>
            </a:pPr>
            <a:endParaRPr lang="es-ES" sz="900" dirty="0">
              <a:latin typeface="Tahoma" pitchFamily="34" charset="0"/>
              <a:cs typeface="Tahoma" pitchFamily="34" charset="0"/>
            </a:endParaRPr>
          </a:p>
        </p:txBody>
      </p:sp>
      <p:sp>
        <p:nvSpPr>
          <p:cNvPr id="5" name="4 Rectángulo"/>
          <p:cNvSpPr/>
          <p:nvPr/>
        </p:nvSpPr>
        <p:spPr>
          <a:xfrm>
            <a:off x="0" y="357166"/>
            <a:ext cx="9144000" cy="76944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1160463" fontAlgn="auto">
              <a:spcBef>
                <a:spcPts val="0"/>
              </a:spcBef>
              <a:spcAft>
                <a:spcPts val="0"/>
              </a:spcAft>
              <a:tabLst>
                <a:tab pos="627063" algn="l"/>
              </a:tabLst>
              <a:defRPr/>
            </a:pPr>
            <a:r>
              <a:rPr lang="es-MX" b="1" i="1" u="sng" dirty="0">
                <a:solidFill>
                  <a:schemeClr val="tx1"/>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Resumen Ejecutivo</a:t>
            </a:r>
            <a:endParaRPr lang="es-ES"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1160463" fontAlgn="auto">
              <a:spcBef>
                <a:spcPts val="0"/>
              </a:spcBef>
              <a:spcAft>
                <a:spcPts val="0"/>
              </a:spcAft>
              <a:tabLst>
                <a:tab pos="627063" algn="l"/>
              </a:tabLst>
              <a:defRPr/>
            </a:pPr>
            <a:r>
              <a:rPr lang="es-ES" sz="2000" b="1" dirty="0">
                <a:solidFill>
                  <a:schemeClr val="tx1"/>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Enero a Diciembre 201</a:t>
            </a:r>
            <a:r>
              <a:rPr lang="es-PY" sz="2000" b="1" dirty="0">
                <a:solidFill>
                  <a:schemeClr val="tx1"/>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7</a:t>
            </a:r>
          </a:p>
        </p:txBody>
      </p:sp>
      <p:sp>
        <p:nvSpPr>
          <p:cNvPr id="6" name="5 Marcador de número de diapositiva"/>
          <p:cNvSpPr>
            <a:spLocks noGrp="1"/>
          </p:cNvSpPr>
          <p:nvPr>
            <p:ph type="sldNum" sz="quarter" idx="12"/>
          </p:nvPr>
        </p:nvSpPr>
        <p:spPr/>
        <p:txBody>
          <a:bodyPr/>
          <a:lstStyle/>
          <a:p>
            <a:pPr>
              <a:defRPr/>
            </a:pPr>
            <a:fld id="{CF0A9BD4-AB6C-4FC6-93EB-8D362560D1A0}" type="slidenum">
              <a:rPr lang="en-US" smtClean="0">
                <a:solidFill>
                  <a:schemeClr val="tx1"/>
                </a:solidFill>
              </a:rPr>
              <a:pPr>
                <a:defRPr/>
              </a:pPr>
              <a:t>4</a:t>
            </a:fld>
            <a:endParaRPr lang="en-US" dirty="0">
              <a:solidFill>
                <a:schemeClr val="tx1"/>
              </a:solidFill>
            </a:endParaRPr>
          </a:p>
        </p:txBody>
      </p:sp>
      <p:sp>
        <p:nvSpPr>
          <p:cNvPr id="7" name="6 CuadroTexto"/>
          <p:cNvSpPr txBox="1"/>
          <p:nvPr/>
        </p:nvSpPr>
        <p:spPr>
          <a:xfrm>
            <a:off x="0" y="6597352"/>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5 Imagen" descr="Flags-Globe_h160.gif"/>
          <p:cNvPicPr>
            <a:picLocks noChangeAspect="1"/>
          </p:cNvPicPr>
          <p:nvPr/>
        </p:nvPicPr>
        <p:blipFill>
          <a:blip r:embed="rId3" cstate="print"/>
          <a:srcRect/>
          <a:stretch>
            <a:fillRect/>
          </a:stretch>
        </p:blipFill>
        <p:spPr bwMode="auto">
          <a:xfrm rot="5248260">
            <a:off x="8240076" y="5955292"/>
            <a:ext cx="911225" cy="857250"/>
          </a:xfrm>
          <a:prstGeom prst="rect">
            <a:avLst/>
          </a:prstGeom>
          <a:noFill/>
          <a:ln w="9525">
            <a:noFill/>
            <a:miter lim="800000"/>
            <a:headEnd/>
            <a:tailEnd/>
          </a:ln>
        </p:spPr>
      </p:pic>
      <p:sp>
        <p:nvSpPr>
          <p:cNvPr id="44036" name="10 CuadroTexto"/>
          <p:cNvSpPr txBox="1">
            <a:spLocks noChangeArrowheads="1"/>
          </p:cNvSpPr>
          <p:nvPr/>
        </p:nvSpPr>
        <p:spPr bwMode="auto">
          <a:xfrm rot="5400000">
            <a:off x="5226565" y="2834921"/>
            <a:ext cx="6500833" cy="830997"/>
          </a:xfrm>
          <a:prstGeom prst="rect">
            <a:avLst/>
          </a:prstGeom>
          <a:noFill/>
          <a:ln w="9525">
            <a:noFill/>
            <a:miter lim="800000"/>
            <a:headEnd/>
            <a:tailEnd/>
          </a:ln>
        </p:spPr>
        <p:txBody>
          <a:bodyPr wrap="square">
            <a:spAutoFit/>
          </a:bodyPr>
          <a:lstStyle/>
          <a:p>
            <a:pPr algn="ctr"/>
            <a:r>
              <a:rPr lang="es-ES" sz="1800" b="1" dirty="0">
                <a:latin typeface="Tahoma" pitchFamily="34" charset="0"/>
                <a:cs typeface="Tahoma" pitchFamily="34" charset="0"/>
              </a:rPr>
              <a:t>EXPORTACIONES POR PRINCIPALES PAISES</a:t>
            </a:r>
          </a:p>
          <a:p>
            <a:pPr algn="ctr"/>
            <a:r>
              <a:rPr lang="es-ES" sz="1200" b="1" i="1" dirty="0">
                <a:latin typeface="Tahoma" pitchFamily="34" charset="0"/>
                <a:cs typeface="Tahoma" pitchFamily="34" charset="0"/>
              </a:rPr>
              <a:t>(En Miles de USD)</a:t>
            </a:r>
            <a:endParaRPr lang="es-ES" sz="1200" b="1" dirty="0">
              <a:latin typeface="Tahoma" pitchFamily="34" charset="0"/>
              <a:cs typeface="Tahoma" pitchFamily="34" charset="0"/>
            </a:endParaRPr>
          </a:p>
          <a:p>
            <a:pPr algn="ctr"/>
            <a:endParaRPr lang="es-ES" sz="1800" b="1" dirty="0">
              <a:latin typeface="Tahoma" pitchFamily="34" charset="0"/>
              <a:cs typeface="Tahoma" pitchFamily="34" charset="0"/>
            </a:endParaRPr>
          </a:p>
        </p:txBody>
      </p:sp>
      <p:sp>
        <p:nvSpPr>
          <p:cNvPr id="8" name="7 Marcador de número de diapositiva"/>
          <p:cNvSpPr>
            <a:spLocks noGrp="1"/>
          </p:cNvSpPr>
          <p:nvPr>
            <p:ph type="sldNum" sz="quarter" idx="12"/>
          </p:nvPr>
        </p:nvSpPr>
        <p:spPr>
          <a:xfrm rot="5400000">
            <a:off x="-857288" y="5537223"/>
            <a:ext cx="2133600" cy="365125"/>
          </a:xfrm>
        </p:spPr>
        <p:txBody>
          <a:bodyPr/>
          <a:lstStyle/>
          <a:p>
            <a:pPr>
              <a:defRPr/>
            </a:pPr>
            <a:fld id="{85EEC6D9-272A-41DB-A021-E63E541B1F42}" type="slidenum">
              <a:rPr lang="en-US" smtClean="0">
                <a:solidFill>
                  <a:schemeClr val="tx1"/>
                </a:solidFill>
              </a:rPr>
              <a:pPr>
                <a:defRPr/>
              </a:pPr>
              <a:t>40</a:t>
            </a:fld>
            <a:endParaRPr lang="en-US" dirty="0">
              <a:solidFill>
                <a:schemeClr val="tx1"/>
              </a:solidFill>
            </a:endParaRPr>
          </a:p>
        </p:txBody>
      </p:sp>
      <p:sp>
        <p:nvSpPr>
          <p:cNvPr id="10" name="9 Rectángulo"/>
          <p:cNvSpPr/>
          <p:nvPr/>
        </p:nvSpPr>
        <p:spPr>
          <a:xfrm>
            <a:off x="392075" y="415333"/>
            <a:ext cx="7680387" cy="584775"/>
          </a:xfrm>
          <a:prstGeom prst="rect">
            <a:avLst/>
          </a:prstGeom>
        </p:spPr>
        <p:txBody>
          <a:bodyPr wrap="square">
            <a:spAutoFit/>
          </a:bodyPr>
          <a:lstStyle/>
          <a:p>
            <a:r>
              <a:rPr lang="es-ES" sz="800" u="sng" dirty="0">
                <a:latin typeface="Tahoma" pitchFamily="34" charset="0"/>
                <a:cs typeface="Tahoma" pitchFamily="34" charset="0"/>
              </a:rPr>
              <a:t>Fuente</a:t>
            </a:r>
            <a:r>
              <a:rPr lang="es-ES" sz="800" dirty="0">
                <a:latin typeface="Tahoma" pitchFamily="34" charset="0"/>
                <a:cs typeface="Tahoma" pitchFamily="34" charset="0"/>
              </a:rPr>
              <a:t>: Departamento de Estadísticas del Sector Externo- GEE - BCP </a:t>
            </a:r>
          </a:p>
          <a:p>
            <a:r>
              <a:rPr lang="es-ES" sz="800" dirty="0">
                <a:latin typeface="Tahoma" pitchFamily="34" charset="0"/>
                <a:cs typeface="Tahoma" pitchFamily="34" charset="0"/>
              </a:rPr>
              <a:t>Nota: Datos del periodo 1961-2002 provistos por la DGA</a:t>
            </a:r>
          </a:p>
          <a:p>
            <a:r>
              <a:rPr lang="es-ES" sz="800" dirty="0">
                <a:latin typeface="Tahoma" pitchFamily="34" charset="0"/>
                <a:cs typeface="Tahoma" pitchFamily="34" charset="0"/>
              </a:rPr>
              <a:t>        Datos del periodo 2003 en adelante provistos por el Sistema Informático Sofía de la DNA</a:t>
            </a:r>
          </a:p>
          <a:p>
            <a:r>
              <a:rPr lang="es-ES" sz="800" dirty="0">
                <a:latin typeface="Tahoma" pitchFamily="34" charset="0"/>
                <a:cs typeface="Tahoma" pitchFamily="34" charset="0"/>
              </a:rPr>
              <a:t>* Cifras sujetas a variación</a:t>
            </a:r>
          </a:p>
        </p:txBody>
      </p:sp>
      <p:pic>
        <p:nvPicPr>
          <p:cNvPr id="2" name="Imagen 1">
            <a:extLst>
              <a:ext uri="{FF2B5EF4-FFF2-40B4-BE49-F238E27FC236}">
                <a16:creationId xmlns:a16="http://schemas.microsoft.com/office/drawing/2014/main" id="{6E09E7BB-DBE9-4DCF-9D76-52D51C778093}"/>
              </a:ext>
            </a:extLst>
          </p:cNvPr>
          <p:cNvPicPr>
            <a:picLocks noChangeAspect="1"/>
          </p:cNvPicPr>
          <p:nvPr/>
        </p:nvPicPr>
        <p:blipFill>
          <a:blip r:embed="rId4"/>
          <a:stretch>
            <a:fillRect/>
          </a:stretch>
        </p:blipFill>
        <p:spPr>
          <a:xfrm rot="5400000">
            <a:off x="1736038" y="-119282"/>
            <a:ext cx="5192336" cy="76803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rot="5400000">
            <a:off x="5181629" y="3268147"/>
            <a:ext cx="6810375" cy="369332"/>
          </a:xfrm>
          <a:prstGeom prst="rect">
            <a:avLst/>
          </a:prstGeom>
          <a:noFill/>
        </p:spPr>
        <p:txBody>
          <a:bodyPr>
            <a:spAutoFit/>
          </a:bodyPr>
          <a:lstStyle/>
          <a:p>
            <a:pPr algn="ctr" fontAlgn="auto">
              <a:spcBef>
                <a:spcPts val="0"/>
              </a:spcBef>
              <a:spcAft>
                <a:spcPts val="0"/>
              </a:spcAft>
              <a:defRPr/>
            </a:pPr>
            <a:r>
              <a:rPr lang="es-ES" sz="1800" b="1" dirty="0">
                <a:effectLst>
                  <a:outerShdw blurRad="38100" dist="38100" dir="2700000" algn="tl">
                    <a:srgbClr val="C0C0C0"/>
                  </a:outerShdw>
                </a:effectLst>
                <a:latin typeface="Tahoma" pitchFamily="34" charset="0"/>
                <a:cs typeface="Tahoma" pitchFamily="34" charset="0"/>
              </a:rPr>
              <a:t>EXPORTACIONES POR ZONAS ECONOMICAS</a:t>
            </a:r>
          </a:p>
        </p:txBody>
      </p:sp>
      <p:sp>
        <p:nvSpPr>
          <p:cNvPr id="15" name="5 CuadroTexto"/>
          <p:cNvSpPr txBox="1"/>
          <p:nvPr/>
        </p:nvSpPr>
        <p:spPr>
          <a:xfrm rot="5400000">
            <a:off x="7264427" y="3246430"/>
            <a:ext cx="2197100" cy="276225"/>
          </a:xfrm>
          <a:prstGeom prst="rect">
            <a:avLst/>
          </a:prstGeom>
          <a:noFill/>
        </p:spPr>
        <p:txBody>
          <a:bodyPr wrap="none">
            <a:spAutoFit/>
          </a:bodyPr>
          <a:lstStyle/>
          <a:p>
            <a:pPr algn="ctr" fontAlgn="auto">
              <a:spcBef>
                <a:spcPts val="0"/>
              </a:spcBef>
              <a:spcAft>
                <a:spcPts val="0"/>
              </a:spcAft>
              <a:defRPr/>
            </a:pPr>
            <a:r>
              <a:rPr lang="es-ES" sz="1200" b="1" i="1" dirty="0">
                <a:effectLst>
                  <a:outerShdw blurRad="38100" dist="38100" dir="2700000" algn="tl">
                    <a:srgbClr val="C0C0C0"/>
                  </a:outerShdw>
                </a:effectLst>
                <a:latin typeface="Tahoma" pitchFamily="34" charset="0"/>
                <a:cs typeface="Tahoma" pitchFamily="34" charset="0"/>
              </a:rPr>
              <a:t>(</a:t>
            </a:r>
            <a:r>
              <a:rPr lang="es-ES" sz="1100" b="1" i="1" dirty="0">
                <a:effectLst>
                  <a:outerShdw blurRad="38100" dist="38100" dir="2700000" algn="tl">
                    <a:srgbClr val="C0C0C0"/>
                  </a:outerShdw>
                </a:effectLst>
                <a:latin typeface="Tahoma" pitchFamily="34" charset="0"/>
                <a:cs typeface="Tahoma" pitchFamily="34" charset="0"/>
              </a:rPr>
              <a:t>En</a:t>
            </a:r>
            <a:r>
              <a:rPr lang="es-ES" sz="1200" b="1" i="1" dirty="0">
                <a:effectLst>
                  <a:outerShdw blurRad="38100" dist="38100" dir="2700000" algn="tl">
                    <a:srgbClr val="C0C0C0"/>
                  </a:outerShdw>
                </a:effectLst>
                <a:latin typeface="Tahoma" pitchFamily="34" charset="0"/>
                <a:cs typeface="Tahoma" pitchFamily="34" charset="0"/>
              </a:rPr>
              <a:t> miles de Dólares FOB)</a:t>
            </a:r>
          </a:p>
        </p:txBody>
      </p:sp>
      <p:sp>
        <p:nvSpPr>
          <p:cNvPr id="10" name="9 Marcador de número de diapositiva"/>
          <p:cNvSpPr>
            <a:spLocks noGrp="1"/>
          </p:cNvSpPr>
          <p:nvPr>
            <p:ph type="sldNum" sz="quarter" idx="12"/>
          </p:nvPr>
        </p:nvSpPr>
        <p:spPr>
          <a:xfrm rot="5400000">
            <a:off x="-884238" y="5608637"/>
            <a:ext cx="2133600" cy="365125"/>
          </a:xfrm>
        </p:spPr>
        <p:txBody>
          <a:bodyPr/>
          <a:lstStyle/>
          <a:p>
            <a:pPr>
              <a:defRPr/>
            </a:pPr>
            <a:fld id="{85EEC6D9-272A-41DB-A021-E63E541B1F42}" type="slidenum">
              <a:rPr lang="en-US" smtClean="0">
                <a:solidFill>
                  <a:schemeClr val="tx1"/>
                </a:solidFill>
              </a:rPr>
              <a:pPr>
                <a:defRPr/>
              </a:pPr>
              <a:t>41</a:t>
            </a:fld>
            <a:endParaRPr lang="en-US" dirty="0">
              <a:solidFill>
                <a:schemeClr val="tx1"/>
              </a:solidFill>
            </a:endParaRPr>
          </a:p>
        </p:txBody>
      </p:sp>
      <p:pic>
        <p:nvPicPr>
          <p:cNvPr id="14" name="Picture 11"/>
          <p:cNvPicPr>
            <a:picLocks noChangeAspect="1" noChangeArrowheads="1"/>
          </p:cNvPicPr>
          <p:nvPr/>
        </p:nvPicPr>
        <p:blipFill>
          <a:blip r:embed="rId3" cstate="print"/>
          <a:srcRect/>
          <a:stretch>
            <a:fillRect/>
          </a:stretch>
        </p:blipFill>
        <p:spPr bwMode="auto">
          <a:xfrm rot="5400000">
            <a:off x="-2276113" y="3061875"/>
            <a:ext cx="4862520" cy="167481"/>
          </a:xfrm>
          <a:prstGeom prst="rect">
            <a:avLst/>
          </a:prstGeom>
          <a:noFill/>
          <a:ln w="9525">
            <a:noFill/>
            <a:miter lim="800000"/>
            <a:headEnd/>
            <a:tailEnd/>
          </a:ln>
        </p:spPr>
      </p:pic>
      <p:sp>
        <p:nvSpPr>
          <p:cNvPr id="17" name="10 Rectángulo"/>
          <p:cNvSpPr>
            <a:spLocks noChangeArrowheads="1"/>
          </p:cNvSpPr>
          <p:nvPr/>
        </p:nvSpPr>
        <p:spPr bwMode="auto">
          <a:xfrm rot="5400000">
            <a:off x="-1605523" y="2524313"/>
            <a:ext cx="6012100" cy="2092881"/>
          </a:xfrm>
          <a:prstGeom prst="rect">
            <a:avLst/>
          </a:prstGeom>
          <a:noFill/>
          <a:ln w="9525" cmpd="dbl">
            <a:noFill/>
            <a:prstDash val="sysDot"/>
            <a:miter lim="800000"/>
            <a:headEnd/>
            <a:tailEnd/>
          </a:ln>
        </p:spPr>
        <p:txBody>
          <a:bodyPr wrap="square">
            <a:spAutoFit/>
          </a:bodyPr>
          <a:lstStyle/>
          <a:p>
            <a:r>
              <a:rPr lang="es-ES" sz="500" i="1" dirty="0">
                <a:latin typeface="Calibri" pitchFamily="34" charset="0"/>
              </a:rPr>
              <a:t>Fuente: Departamento de Economía Internacional - GEE - BCP </a:t>
            </a:r>
          </a:p>
          <a:p>
            <a:r>
              <a:rPr lang="es-ES" sz="500" i="1" u="sng" dirty="0">
                <a:latin typeface="Calibri" pitchFamily="34" charset="0"/>
              </a:rPr>
              <a:t>Nota</a:t>
            </a:r>
            <a:r>
              <a:rPr lang="es-ES" sz="500" i="1" dirty="0">
                <a:latin typeface="Calibri" pitchFamily="34" charset="0"/>
              </a:rPr>
              <a:t>: Datos del periodo 1971-2002 provistos por la DGA</a:t>
            </a:r>
          </a:p>
          <a:p>
            <a:r>
              <a:rPr lang="es-ES" sz="500" i="1" dirty="0">
                <a:latin typeface="Calibri" pitchFamily="34" charset="0"/>
              </a:rPr>
              <a:t>             Datos del periodo 2003 en adelante provistos por el Sistema Informático Sofía de la DNA</a:t>
            </a:r>
          </a:p>
          <a:p>
            <a:r>
              <a:rPr lang="es-ES" sz="500" i="1" dirty="0">
                <a:latin typeface="Calibri" pitchFamily="34" charset="0"/>
              </a:rPr>
              <a:t>* Cifras sujetas a variación</a:t>
            </a:r>
          </a:p>
          <a:p>
            <a:r>
              <a:rPr lang="es-ES" sz="500" i="1" dirty="0">
                <a:latin typeface="Calibri" pitchFamily="34" charset="0"/>
              </a:rPr>
              <a:t>**Para el total ALADI incluir Mercosur, Resto de </a:t>
            </a:r>
            <a:r>
              <a:rPr lang="es-ES" sz="500" i="1" dirty="0" err="1">
                <a:latin typeface="Calibri" pitchFamily="34" charset="0"/>
              </a:rPr>
              <a:t>Aladi</a:t>
            </a:r>
            <a:r>
              <a:rPr lang="es-ES" sz="500" i="1" dirty="0">
                <a:latin typeface="Calibri" pitchFamily="34" charset="0"/>
              </a:rPr>
              <a:t> y México</a:t>
            </a:r>
          </a:p>
          <a:p>
            <a:r>
              <a:rPr lang="es-ES" sz="500" i="1" dirty="0">
                <a:latin typeface="Calibri" pitchFamily="34" charset="0"/>
              </a:rPr>
              <a:t>***Países que se incorporan a la Unión Europea:</a:t>
            </a:r>
          </a:p>
          <a:p>
            <a:r>
              <a:rPr lang="es-ES" sz="500" i="1" dirty="0">
                <a:latin typeface="Calibri" pitchFamily="34" charset="0"/>
              </a:rPr>
              <a:t>En 1995 Austria, Finlandia y Suecia </a:t>
            </a:r>
          </a:p>
          <a:p>
            <a:r>
              <a:rPr lang="es-ES" sz="500" i="1" dirty="0">
                <a:latin typeface="Calibri" pitchFamily="34" charset="0"/>
              </a:rPr>
              <a:t>En el 2004 Estonia, Letonia, Lituania, Polonia, </a:t>
            </a:r>
            <a:r>
              <a:rPr lang="es-ES" sz="500" i="1" dirty="0" err="1">
                <a:latin typeface="Calibri" pitchFamily="34" charset="0"/>
              </a:rPr>
              <a:t>Republica</a:t>
            </a:r>
            <a:r>
              <a:rPr lang="es-ES" sz="500" i="1" dirty="0">
                <a:latin typeface="Calibri" pitchFamily="34" charset="0"/>
              </a:rPr>
              <a:t> Checa, Hungría, Eslovaquia, Eslovenia, Malta y Chipre</a:t>
            </a:r>
          </a:p>
          <a:p>
            <a:r>
              <a:rPr lang="es-ES" sz="500" i="1" dirty="0">
                <a:latin typeface="Calibri" pitchFamily="34" charset="0"/>
              </a:rPr>
              <a:t>En el 2007 Bulgaria y Rumania</a:t>
            </a:r>
          </a:p>
          <a:p>
            <a:endParaRPr lang="es-ES" sz="500" dirty="0">
              <a:latin typeface="Calibri" pitchFamily="34" charset="0"/>
            </a:endParaRPr>
          </a:p>
          <a:p>
            <a:r>
              <a:rPr lang="es-ES" sz="500" b="1" dirty="0">
                <a:latin typeface="Calibri" pitchFamily="34" charset="0"/>
              </a:rPr>
              <a:t> MERCOSUR:</a:t>
            </a:r>
            <a:r>
              <a:rPr lang="es-ES" sz="500" dirty="0">
                <a:latin typeface="Calibri" pitchFamily="34" charset="0"/>
              </a:rPr>
              <a:t> Argentina, Brasil, Uruguay, Venezuela</a:t>
            </a:r>
          </a:p>
          <a:p>
            <a:r>
              <a:rPr lang="es-ES" sz="500" b="1" dirty="0">
                <a:latin typeface="Calibri" pitchFamily="34" charset="0"/>
              </a:rPr>
              <a:t> RESTO DE ALADI**: </a:t>
            </a:r>
            <a:r>
              <a:rPr lang="es-ES" sz="500" dirty="0">
                <a:latin typeface="Calibri" pitchFamily="34" charset="0"/>
              </a:rPr>
              <a:t>Bolivia, Chile, Cuba, Perú, Colombia, Ecuador</a:t>
            </a:r>
          </a:p>
          <a:p>
            <a:r>
              <a:rPr lang="es-ES" sz="500" b="1" dirty="0">
                <a:latin typeface="Calibri" pitchFamily="34" charset="0"/>
              </a:rPr>
              <a:t>NAFTA</a:t>
            </a:r>
            <a:r>
              <a:rPr lang="es-ES" sz="500" dirty="0">
                <a:latin typeface="Calibri" pitchFamily="34" charset="0"/>
              </a:rPr>
              <a:t>: Canadá, Estados Unidos de América, México</a:t>
            </a:r>
          </a:p>
          <a:p>
            <a:r>
              <a:rPr lang="es-ES" sz="500" b="1" dirty="0">
                <a:latin typeface="Calibri" pitchFamily="34" charset="0"/>
              </a:rPr>
              <a:t>UNION EUROPEA***: </a:t>
            </a:r>
            <a:r>
              <a:rPr lang="es-ES" sz="500" dirty="0">
                <a:latin typeface="Calibri" pitchFamily="34" charset="0"/>
              </a:rPr>
              <a:t>Alemania, Austria, Bélgica, Bulgaria, Chipre, Dinamarca, Eslovaquia, Eslovenia, España, Estonia, Finlandia, Francia, Grecia, Hungría, Irlanda, Italia, Letonia, Lituania,   Luxemburgo, Malta, Holanda (Países Bajos), Polonia, Portugal, Reino Unido, República Checa, Rumania, Suecia</a:t>
            </a:r>
          </a:p>
          <a:p>
            <a:r>
              <a:rPr lang="es-ES" sz="500" b="1" dirty="0">
                <a:latin typeface="Calibri" pitchFamily="34" charset="0"/>
              </a:rPr>
              <a:t>RESTO DE EUROPA: </a:t>
            </a:r>
            <a:r>
              <a:rPr lang="es-ES" sz="500" dirty="0">
                <a:latin typeface="Calibri" pitchFamily="34" charset="0"/>
              </a:rPr>
              <a:t>Albania, Croacia, Rusia, Serbia y Montenegro, Turquía, Ucrania, Principado de Mónaco</a:t>
            </a:r>
          </a:p>
          <a:p>
            <a:r>
              <a:rPr lang="es-ES" sz="500" b="1" dirty="0">
                <a:latin typeface="Calibri" pitchFamily="34" charset="0"/>
              </a:rPr>
              <a:t>SICA: </a:t>
            </a:r>
            <a:r>
              <a:rPr lang="es-ES" sz="500" dirty="0">
                <a:latin typeface="Calibri" pitchFamily="34" charset="0"/>
              </a:rPr>
              <a:t>Belice, Costa Rica, Dominicana, El Salvador, Guatemala, Honduras, Nicaragua, Panamá.</a:t>
            </a:r>
          </a:p>
          <a:p>
            <a:r>
              <a:rPr lang="es-ES" sz="500" b="1" dirty="0">
                <a:latin typeface="Calibri" pitchFamily="34" charset="0"/>
              </a:rPr>
              <a:t>CARICOM: </a:t>
            </a:r>
            <a:r>
              <a:rPr lang="es-ES" sz="500" dirty="0">
                <a:latin typeface="Calibri" pitchFamily="34" charset="0"/>
              </a:rPr>
              <a:t>Islas Bahamas, Trinidad y Tobago, Surinam, Dominica, Barbados, Granada, Guyana, Haití, Jamaica, Montserrat, San Vicente, Santa Lucia, St. </a:t>
            </a:r>
            <a:r>
              <a:rPr lang="es-ES" sz="500" dirty="0" err="1">
                <a:latin typeface="Calibri" pitchFamily="34" charset="0"/>
              </a:rPr>
              <a:t>Kitts</a:t>
            </a:r>
            <a:r>
              <a:rPr lang="es-ES" sz="500" dirty="0">
                <a:latin typeface="Calibri" pitchFamily="34" charset="0"/>
              </a:rPr>
              <a:t> and </a:t>
            </a:r>
            <a:r>
              <a:rPr lang="es-ES" sz="500" dirty="0" err="1">
                <a:latin typeface="Calibri" pitchFamily="34" charset="0"/>
              </a:rPr>
              <a:t>Nevis</a:t>
            </a:r>
            <a:endParaRPr lang="es-ES" sz="500" dirty="0">
              <a:latin typeface="Calibri" pitchFamily="34" charset="0"/>
            </a:endParaRPr>
          </a:p>
          <a:p>
            <a:r>
              <a:rPr lang="es-ES" sz="500" b="1" dirty="0">
                <a:latin typeface="Calibri" pitchFamily="34" charset="0"/>
              </a:rPr>
              <a:t>RESTO DEL CARIBE: </a:t>
            </a:r>
            <a:r>
              <a:rPr lang="es-ES" sz="500" dirty="0">
                <a:latin typeface="Calibri" pitchFamily="34" charset="0"/>
              </a:rPr>
              <a:t>Antigua y Barbuda, Aruba, Anguilla, Antillas Holandesas, Bermudas, Islas </a:t>
            </a:r>
            <a:r>
              <a:rPr lang="es-ES" sz="500" dirty="0" err="1">
                <a:latin typeface="Calibri" pitchFamily="34" charset="0"/>
              </a:rPr>
              <a:t>Caiman</a:t>
            </a:r>
            <a:r>
              <a:rPr lang="es-ES" sz="500" dirty="0">
                <a:latin typeface="Calibri" pitchFamily="34" charset="0"/>
              </a:rPr>
              <a:t>, Guadalupe, Guyana Francesa, Martinica, San Pedro y Miquelón, Turcas y Caicos, </a:t>
            </a:r>
            <a:r>
              <a:rPr lang="es-ES" sz="500" dirty="0" err="1">
                <a:latin typeface="Calibri" pitchFamily="34" charset="0"/>
              </a:rPr>
              <a:t>Is.</a:t>
            </a:r>
            <a:r>
              <a:rPr lang="es-ES" sz="500" dirty="0">
                <a:latin typeface="Calibri" pitchFamily="34" charset="0"/>
              </a:rPr>
              <a:t>, Islas Vírgenes Británicas</a:t>
            </a:r>
          </a:p>
          <a:p>
            <a:r>
              <a:rPr lang="es-ES" sz="500" b="1" dirty="0">
                <a:latin typeface="Calibri" pitchFamily="34" charset="0"/>
              </a:rPr>
              <a:t>SACU: </a:t>
            </a:r>
            <a:r>
              <a:rPr lang="es-ES" sz="500" dirty="0" err="1">
                <a:latin typeface="Calibri" pitchFamily="34" charset="0"/>
              </a:rPr>
              <a:t>Botswana</a:t>
            </a:r>
            <a:r>
              <a:rPr lang="es-ES" sz="500" dirty="0">
                <a:latin typeface="Calibri" pitchFamily="34" charset="0"/>
              </a:rPr>
              <a:t>, </a:t>
            </a:r>
            <a:r>
              <a:rPr lang="es-ES" sz="500" dirty="0" err="1">
                <a:latin typeface="Calibri" pitchFamily="34" charset="0"/>
              </a:rPr>
              <a:t>Lesotho</a:t>
            </a:r>
            <a:r>
              <a:rPr lang="es-ES" sz="500" dirty="0">
                <a:latin typeface="Calibri" pitchFamily="34" charset="0"/>
              </a:rPr>
              <a:t>, Namibia, Sudáfrica, </a:t>
            </a:r>
            <a:r>
              <a:rPr lang="es-ES" sz="500" dirty="0" err="1">
                <a:latin typeface="Calibri" pitchFamily="34" charset="0"/>
              </a:rPr>
              <a:t>Swazilandia</a:t>
            </a:r>
            <a:endParaRPr lang="es-ES" sz="500" dirty="0">
              <a:latin typeface="Calibri" pitchFamily="34" charset="0"/>
            </a:endParaRPr>
          </a:p>
          <a:p>
            <a:r>
              <a:rPr lang="es-ES" sz="500" b="1" dirty="0">
                <a:latin typeface="Calibri" pitchFamily="34" charset="0"/>
              </a:rPr>
              <a:t>EFTA: </a:t>
            </a:r>
            <a:r>
              <a:rPr lang="es-ES" sz="500" dirty="0">
                <a:latin typeface="Calibri" pitchFamily="34" charset="0"/>
              </a:rPr>
              <a:t>Islandia, </a:t>
            </a:r>
            <a:r>
              <a:rPr lang="es-ES" sz="500" dirty="0" err="1">
                <a:latin typeface="Calibri" pitchFamily="34" charset="0"/>
              </a:rPr>
              <a:t>Lieschteintein</a:t>
            </a:r>
            <a:r>
              <a:rPr lang="es-ES" sz="500" dirty="0">
                <a:latin typeface="Calibri" pitchFamily="34" charset="0"/>
              </a:rPr>
              <a:t>, Noruega, Suiza</a:t>
            </a:r>
          </a:p>
          <a:p>
            <a:r>
              <a:rPr lang="es-ES" sz="500" b="1" dirty="0">
                <a:latin typeface="Calibri" pitchFamily="34" charset="0"/>
              </a:rPr>
              <a:t>CPLP:  </a:t>
            </a:r>
            <a:r>
              <a:rPr lang="es-ES" sz="500" dirty="0">
                <a:latin typeface="Calibri" pitchFamily="34" charset="0"/>
              </a:rPr>
              <a:t>Angola, Cabo Verde, </a:t>
            </a:r>
            <a:r>
              <a:rPr lang="es-ES" sz="500" dirty="0" err="1">
                <a:latin typeface="Calibri" pitchFamily="34" charset="0"/>
              </a:rPr>
              <a:t>Guinnea</a:t>
            </a:r>
            <a:r>
              <a:rPr lang="es-ES" sz="500" dirty="0">
                <a:latin typeface="Calibri" pitchFamily="34" charset="0"/>
              </a:rPr>
              <a:t>-Bissau, Mozambique, Santo Tomé y Príncipe, Timor del Este</a:t>
            </a:r>
          </a:p>
          <a:p>
            <a:r>
              <a:rPr lang="es-ES" sz="500" b="1" dirty="0">
                <a:latin typeface="Calibri" pitchFamily="34" charset="0"/>
              </a:rPr>
              <a:t>CCG:  </a:t>
            </a:r>
            <a:r>
              <a:rPr lang="es-ES" sz="500" dirty="0">
                <a:latin typeface="Calibri" pitchFamily="34" charset="0"/>
              </a:rPr>
              <a:t>Arabia Saudita, </a:t>
            </a:r>
            <a:r>
              <a:rPr lang="es-ES" sz="500" dirty="0" err="1">
                <a:latin typeface="Calibri" pitchFamily="34" charset="0"/>
              </a:rPr>
              <a:t>Bahrein</a:t>
            </a:r>
            <a:r>
              <a:rPr lang="es-ES" sz="500" dirty="0">
                <a:latin typeface="Calibri" pitchFamily="34" charset="0"/>
              </a:rPr>
              <a:t>, Emiratos Árabes Unidos, Kuwait, Omán, Qatar</a:t>
            </a:r>
          </a:p>
          <a:p>
            <a:r>
              <a:rPr lang="es-ES" sz="500" b="1" dirty="0">
                <a:latin typeface="Calibri" pitchFamily="34" charset="0"/>
              </a:rPr>
              <a:t>CER: </a:t>
            </a:r>
            <a:r>
              <a:rPr lang="es-ES" sz="500" dirty="0">
                <a:latin typeface="Calibri" pitchFamily="34" charset="0"/>
              </a:rPr>
              <a:t>Australia, Nueva Zelanda</a:t>
            </a:r>
          </a:p>
          <a:p>
            <a:r>
              <a:rPr lang="es-ES" sz="500" b="1" dirty="0">
                <a:latin typeface="Calibri" pitchFamily="34" charset="0"/>
              </a:rPr>
              <a:t>ASIA: </a:t>
            </a:r>
            <a:r>
              <a:rPr lang="es-ES" sz="500" dirty="0">
                <a:latin typeface="Calibri" pitchFamily="34" charset="0"/>
              </a:rPr>
              <a:t>Afganistán, Bangladesh, China, Corea del Norte,  Corea del Sur, Filipinas, Hong Kong, India, Indonesia, Irán, Irak, Israel, Japón, Líbano, Malasia, Pakistán, Singapur, Siria, Sri Lanka, Tailandia, Taiwán, Vietnam</a:t>
            </a:r>
          </a:p>
          <a:p>
            <a:r>
              <a:rPr lang="es-ES" sz="500" b="1" dirty="0">
                <a:latin typeface="Calibri" pitchFamily="34" charset="0"/>
              </a:rPr>
              <a:t>AFRICA: </a:t>
            </a:r>
            <a:r>
              <a:rPr lang="es-ES" sz="500" dirty="0">
                <a:latin typeface="Calibri" pitchFamily="34" charset="0"/>
              </a:rPr>
              <a:t>Argelia, </a:t>
            </a:r>
            <a:r>
              <a:rPr lang="es-ES" sz="500" dirty="0" err="1">
                <a:latin typeface="Calibri" pitchFamily="34" charset="0"/>
              </a:rPr>
              <a:t>Benin</a:t>
            </a:r>
            <a:r>
              <a:rPr lang="es-ES" sz="500" dirty="0">
                <a:latin typeface="Calibri" pitchFamily="34" charset="0"/>
              </a:rPr>
              <a:t>, Burkina Faso, Costa de Marfil, Congo, Egipto, Gabón, Gambia, Ghana, Liberia, Madagascar, Marruecos, Nigeria, Libia, Túnez.</a:t>
            </a:r>
          </a:p>
        </p:txBody>
      </p:sp>
      <p:pic>
        <p:nvPicPr>
          <p:cNvPr id="2" name="Imagen 1">
            <a:extLst>
              <a:ext uri="{FF2B5EF4-FFF2-40B4-BE49-F238E27FC236}">
                <a16:creationId xmlns:a16="http://schemas.microsoft.com/office/drawing/2014/main" id="{08FA96F6-4A1E-49DF-BB6F-4BD025F88AE9}"/>
              </a:ext>
            </a:extLst>
          </p:cNvPr>
          <p:cNvPicPr>
            <a:picLocks noChangeAspect="1"/>
          </p:cNvPicPr>
          <p:nvPr/>
        </p:nvPicPr>
        <p:blipFill>
          <a:blip r:embed="rId4"/>
          <a:stretch>
            <a:fillRect/>
          </a:stretch>
        </p:blipFill>
        <p:spPr>
          <a:xfrm rot="5400000">
            <a:off x="3871444" y="2170704"/>
            <a:ext cx="5922979" cy="2678932"/>
          </a:xfrm>
          <a:prstGeom prst="rect">
            <a:avLst/>
          </a:prstGeom>
        </p:spPr>
      </p:pic>
      <p:pic>
        <p:nvPicPr>
          <p:cNvPr id="3" name="Imagen 2">
            <a:extLst>
              <a:ext uri="{FF2B5EF4-FFF2-40B4-BE49-F238E27FC236}">
                <a16:creationId xmlns:a16="http://schemas.microsoft.com/office/drawing/2014/main" id="{246763AC-CE82-4D41-A943-0B37EE7B4D9A}"/>
              </a:ext>
            </a:extLst>
          </p:cNvPr>
          <p:cNvPicPr>
            <a:picLocks noChangeAspect="1"/>
          </p:cNvPicPr>
          <p:nvPr/>
        </p:nvPicPr>
        <p:blipFill>
          <a:blip r:embed="rId5"/>
          <a:stretch>
            <a:fillRect/>
          </a:stretch>
        </p:blipFill>
        <p:spPr>
          <a:xfrm rot="5400000">
            <a:off x="1130131" y="2097981"/>
            <a:ext cx="5822185" cy="275563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285852" y="357166"/>
            <a:ext cx="7643834"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TOTAL PAIS</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42</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9" name="5 Imagen" descr="Flags-Globe_h160.gif"/>
          <p:cNvPicPr>
            <a:picLocks noChangeAspect="1"/>
          </p:cNvPicPr>
          <p:nvPr/>
        </p:nvPicPr>
        <p:blipFill>
          <a:blip r:embed="rId4" cstate="print"/>
          <a:srcRect/>
          <a:stretch>
            <a:fillRect/>
          </a:stretch>
        </p:blipFill>
        <p:spPr bwMode="auto">
          <a:xfrm>
            <a:off x="71406" y="52837"/>
            <a:ext cx="1000132" cy="943205"/>
          </a:xfrm>
          <a:prstGeom prst="rect">
            <a:avLst/>
          </a:prstGeom>
          <a:noFill/>
          <a:ln w="9525">
            <a:noFill/>
            <a:miter lim="800000"/>
            <a:headEnd/>
            <a:tailEnd/>
          </a:ln>
        </p:spPr>
      </p:pic>
      <p:sp>
        <p:nvSpPr>
          <p:cNvPr id="10" name="9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2" name="Imagen 1">
            <a:extLst>
              <a:ext uri="{FF2B5EF4-FFF2-40B4-BE49-F238E27FC236}">
                <a16:creationId xmlns:a16="http://schemas.microsoft.com/office/drawing/2014/main" id="{F47A8E68-3591-4CAA-9771-B6B1D998149D}"/>
              </a:ext>
            </a:extLst>
          </p:cNvPr>
          <p:cNvPicPr>
            <a:picLocks noChangeAspect="1"/>
          </p:cNvPicPr>
          <p:nvPr/>
        </p:nvPicPr>
        <p:blipFill>
          <a:blip r:embed="rId5"/>
          <a:stretch>
            <a:fillRect/>
          </a:stretch>
        </p:blipFill>
        <p:spPr>
          <a:xfrm>
            <a:off x="106810" y="1484784"/>
            <a:ext cx="8929686" cy="39023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643042" y="280971"/>
            <a:ext cx="7358082"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AL MERCOSUR</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43</a:t>
            </a:fld>
            <a:endParaRPr lang="en-US">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0" name="Picture 3" descr="http://www.mercojuris.com/wp-content/uploads/2012/09/Banderas-mercosur.jpg"/>
          <p:cNvPicPr>
            <a:picLocks noChangeAspect="1" noChangeArrowheads="1"/>
          </p:cNvPicPr>
          <p:nvPr/>
        </p:nvPicPr>
        <p:blipFill>
          <a:blip r:embed="rId4" cstate="print"/>
          <a:srcRect/>
          <a:stretch>
            <a:fillRect/>
          </a:stretch>
        </p:blipFill>
        <p:spPr bwMode="auto">
          <a:xfrm>
            <a:off x="214283" y="214290"/>
            <a:ext cx="1214445" cy="910833"/>
          </a:xfrm>
          <a:prstGeom prst="rect">
            <a:avLst/>
          </a:prstGeom>
          <a:noFill/>
        </p:spPr>
      </p:pic>
      <p:pic>
        <p:nvPicPr>
          <p:cNvPr id="3" name="Imagen 2">
            <a:extLst>
              <a:ext uri="{FF2B5EF4-FFF2-40B4-BE49-F238E27FC236}">
                <a16:creationId xmlns:a16="http://schemas.microsoft.com/office/drawing/2014/main" id="{8D8AB566-1BDE-4E52-BBB5-94C9730BA2FB}"/>
              </a:ext>
            </a:extLst>
          </p:cNvPr>
          <p:cNvPicPr>
            <a:picLocks noChangeAspect="1"/>
          </p:cNvPicPr>
          <p:nvPr/>
        </p:nvPicPr>
        <p:blipFill>
          <a:blip r:embed="rId5"/>
          <a:stretch>
            <a:fillRect/>
          </a:stretch>
        </p:blipFill>
        <p:spPr>
          <a:xfrm>
            <a:off x="143572" y="1248360"/>
            <a:ext cx="8856856" cy="43612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285852" y="281210"/>
            <a:ext cx="7786710"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a:t>
            </a:r>
          </a:p>
          <a:p>
            <a:pPr algn="ctr" fontAlgn="auto">
              <a:spcBef>
                <a:spcPts val="0"/>
              </a:spcBef>
              <a:spcAft>
                <a:spcPts val="0"/>
              </a:spcAft>
              <a:defRPr/>
            </a:pPr>
            <a:r>
              <a:rPr lang="es-ES" sz="2000" b="1" dirty="0">
                <a:effectLst>
                  <a:outerShdw blurRad="38100" dist="38100" dir="2700000" algn="tl">
                    <a:srgbClr val="C0C0C0"/>
                  </a:outerShdw>
                </a:effectLst>
                <a:latin typeface="Tahoma" pitchFamily="34" charset="0"/>
                <a:cs typeface="Tahoma" pitchFamily="34" charset="0"/>
              </a:rPr>
              <a:t>AL RESTO DEL MUNDO - </a:t>
            </a:r>
            <a:r>
              <a:rPr lang="es-ES" sz="2000" b="1" i="1" dirty="0">
                <a:effectLst>
                  <a:outerShdw blurRad="38100" dist="38100" dir="2700000" algn="tl">
                    <a:srgbClr val="C0C0C0"/>
                  </a:outerShdw>
                </a:effectLst>
                <a:latin typeface="Tahoma" pitchFamily="34" charset="0"/>
                <a:cs typeface="Tahoma" pitchFamily="34" charset="0"/>
              </a:rPr>
              <a:t>(excluido el MERCOSUR)</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44</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9" name="5 Imagen" descr="Flags-Globe_h160.gif"/>
          <p:cNvPicPr>
            <a:picLocks noChangeAspect="1"/>
          </p:cNvPicPr>
          <p:nvPr/>
        </p:nvPicPr>
        <p:blipFill>
          <a:blip r:embed="rId4" cstate="print"/>
          <a:srcRect/>
          <a:stretch>
            <a:fillRect/>
          </a:stretch>
        </p:blipFill>
        <p:spPr bwMode="auto">
          <a:xfrm>
            <a:off x="214282" y="214290"/>
            <a:ext cx="1071570" cy="1010577"/>
          </a:xfrm>
          <a:prstGeom prst="rect">
            <a:avLst/>
          </a:prstGeom>
          <a:noFill/>
          <a:ln w="9525">
            <a:noFill/>
            <a:miter lim="800000"/>
            <a:headEnd/>
            <a:tailEnd/>
          </a:ln>
        </p:spPr>
      </p:pic>
      <p:sp>
        <p:nvSpPr>
          <p:cNvPr id="10" name="9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2" name="Imagen 1">
            <a:extLst>
              <a:ext uri="{FF2B5EF4-FFF2-40B4-BE49-F238E27FC236}">
                <a16:creationId xmlns:a16="http://schemas.microsoft.com/office/drawing/2014/main" id="{446F5C75-362D-49A5-842C-E4568BABA58F}"/>
              </a:ext>
            </a:extLst>
          </p:cNvPr>
          <p:cNvPicPr>
            <a:picLocks noChangeAspect="1"/>
          </p:cNvPicPr>
          <p:nvPr/>
        </p:nvPicPr>
        <p:blipFill>
          <a:blip r:embed="rId5"/>
          <a:stretch>
            <a:fillRect/>
          </a:stretch>
        </p:blipFill>
        <p:spPr>
          <a:xfrm>
            <a:off x="107504" y="1392906"/>
            <a:ext cx="8929718" cy="412432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403350" y="365125"/>
            <a:ext cx="7740650"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 de PARAGUAY a la ARGENTINA</a:t>
            </a:r>
          </a:p>
        </p:txBody>
      </p:sp>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45</a:t>
            </a:fld>
            <a:endParaRPr lang="en-US">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2" name="Imagen 1">
            <a:extLst>
              <a:ext uri="{FF2B5EF4-FFF2-40B4-BE49-F238E27FC236}">
                <a16:creationId xmlns:a16="http://schemas.microsoft.com/office/drawing/2014/main" id="{2E6A177C-FC67-4766-A081-B1AE09832A2D}"/>
              </a:ext>
            </a:extLst>
          </p:cNvPr>
          <p:cNvPicPr>
            <a:picLocks noChangeAspect="1"/>
          </p:cNvPicPr>
          <p:nvPr/>
        </p:nvPicPr>
        <p:blipFill>
          <a:blip r:embed="rId4"/>
          <a:stretch>
            <a:fillRect/>
          </a:stretch>
        </p:blipFill>
        <p:spPr>
          <a:xfrm>
            <a:off x="267525" y="1296456"/>
            <a:ext cx="8768971" cy="4436800"/>
          </a:xfrm>
          <a:prstGeom prst="rect">
            <a:avLst/>
          </a:prstGeom>
        </p:spPr>
      </p:pic>
      <p:pic>
        <p:nvPicPr>
          <p:cNvPr id="10" name="9 Imagen" descr="super-argentina_hw.gif"/>
          <p:cNvPicPr>
            <a:picLocks noChangeAspect="1"/>
          </p:cNvPicPr>
          <p:nvPr/>
        </p:nvPicPr>
        <p:blipFill>
          <a:blip r:embed="rId5" cstate="print">
            <a:clrChange>
              <a:clrFrom>
                <a:srgbClr val="FFFFFF"/>
              </a:clrFrom>
              <a:clrTo>
                <a:srgbClr val="FFFFFF">
                  <a:alpha val="0"/>
                </a:srgbClr>
              </a:clrTo>
            </a:clrChange>
          </a:blip>
          <a:stretch>
            <a:fillRect/>
          </a:stretch>
        </p:blipFill>
        <p:spPr>
          <a:xfrm>
            <a:off x="179512" y="188640"/>
            <a:ext cx="860915" cy="135729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46</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9" name="8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1" name="10 Imagen" descr="a-bandera-de-brasil.jpg"/>
          <p:cNvPicPr>
            <a:picLocks noChangeAspect="1"/>
          </p:cNvPicPr>
          <p:nvPr/>
        </p:nvPicPr>
        <p:blipFill>
          <a:blip r:embed="rId4">
            <a:clrChange>
              <a:clrFrom>
                <a:srgbClr val="FFFFFF"/>
              </a:clrFrom>
              <a:clrTo>
                <a:srgbClr val="FFFFFF">
                  <a:alpha val="0"/>
                </a:srgbClr>
              </a:clrTo>
            </a:clrChange>
          </a:blip>
          <a:stretch>
            <a:fillRect/>
          </a:stretch>
        </p:blipFill>
        <p:spPr>
          <a:xfrm>
            <a:off x="285720" y="118232"/>
            <a:ext cx="1285853" cy="1096190"/>
          </a:xfrm>
          <a:prstGeom prst="rect">
            <a:avLst/>
          </a:prstGeom>
        </p:spPr>
      </p:pic>
      <p:sp>
        <p:nvSpPr>
          <p:cNvPr id="10" name="12 CuadroTexto">
            <a:extLst>
              <a:ext uri="{FF2B5EF4-FFF2-40B4-BE49-F238E27FC236}">
                <a16:creationId xmlns:a16="http://schemas.microsoft.com/office/drawing/2014/main" id="{BCF46DD2-326F-4475-8C10-D7B0DF373363}"/>
              </a:ext>
            </a:extLst>
          </p:cNvPr>
          <p:cNvSpPr txBox="1"/>
          <p:nvPr/>
        </p:nvSpPr>
        <p:spPr>
          <a:xfrm>
            <a:off x="1403350" y="365125"/>
            <a:ext cx="7740650"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 de PARAGUAY al BRASIL</a:t>
            </a:r>
          </a:p>
        </p:txBody>
      </p:sp>
      <p:pic>
        <p:nvPicPr>
          <p:cNvPr id="2" name="Imagen 1">
            <a:extLst>
              <a:ext uri="{FF2B5EF4-FFF2-40B4-BE49-F238E27FC236}">
                <a16:creationId xmlns:a16="http://schemas.microsoft.com/office/drawing/2014/main" id="{9D5985BF-4DDD-4960-871B-1604BEE18A6D}"/>
              </a:ext>
            </a:extLst>
          </p:cNvPr>
          <p:cNvPicPr>
            <a:picLocks noChangeAspect="1"/>
          </p:cNvPicPr>
          <p:nvPr/>
        </p:nvPicPr>
        <p:blipFill>
          <a:blip r:embed="rId5"/>
          <a:stretch>
            <a:fillRect/>
          </a:stretch>
        </p:blipFill>
        <p:spPr>
          <a:xfrm>
            <a:off x="211927" y="1248360"/>
            <a:ext cx="8720146" cy="4361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47</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10" name="9 Rectángulo"/>
          <p:cNvSpPr/>
          <p:nvPr/>
        </p:nvSpPr>
        <p:spPr>
          <a:xfrm>
            <a:off x="214282" y="5786454"/>
            <a:ext cx="8715436" cy="784830"/>
          </a:xfrm>
          <a:prstGeom prst="rect">
            <a:avLst/>
          </a:prstGeom>
        </p:spPr>
        <p:txBody>
          <a:bodyPr wrap="square">
            <a:spAutoFit/>
          </a:bodyPr>
          <a:lstStyle/>
          <a:p>
            <a:r>
              <a:rPr lang="es-ES" sz="900" dirty="0">
                <a:latin typeface="+mj-lt"/>
              </a:rPr>
              <a:t>Fuente: Departamento de Economía Internacional - GEE - BCP </a:t>
            </a:r>
          </a:p>
          <a:p>
            <a:r>
              <a:rPr lang="es-ES" sz="900" dirty="0">
                <a:latin typeface="+mj-lt"/>
              </a:rPr>
              <a:t>Nota: Datos del periodo 1989-2002 provistos por la DGA</a:t>
            </a:r>
          </a:p>
          <a:p>
            <a:r>
              <a:rPr lang="es-ES" sz="900" dirty="0">
                <a:latin typeface="+mj-lt"/>
              </a:rPr>
              <a:t>             Datos del periodo 2003 en adelante provistos por el Sistema Informático Sofía de la DNA</a:t>
            </a:r>
          </a:p>
          <a:p>
            <a:r>
              <a:rPr lang="es-ES" sz="900" dirty="0">
                <a:latin typeface="+mj-lt"/>
              </a:rPr>
              <a:t>* Cifras sujetas a variación</a:t>
            </a:r>
          </a:p>
          <a:p>
            <a:r>
              <a:rPr lang="es-ES" sz="900" dirty="0">
                <a:latin typeface="+mj-lt"/>
              </a:rPr>
              <a:t>** Corresponde al Sistema Armonizado de Designación y Codificación de Mercaderías, implementado desde el año 1988</a:t>
            </a:r>
          </a:p>
        </p:txBody>
      </p:sp>
      <p:pic>
        <p:nvPicPr>
          <p:cNvPr id="12" name="11 Imagen" descr="templante uru.png"/>
          <p:cNvPicPr>
            <a:picLocks noChangeAspect="1"/>
          </p:cNvPicPr>
          <p:nvPr/>
        </p:nvPicPr>
        <p:blipFill>
          <a:blip r:embed="rId4" cstate="print"/>
          <a:stretch>
            <a:fillRect/>
          </a:stretch>
        </p:blipFill>
        <p:spPr>
          <a:xfrm>
            <a:off x="428596" y="142876"/>
            <a:ext cx="902492" cy="1000108"/>
          </a:xfrm>
          <a:prstGeom prst="rect">
            <a:avLst/>
          </a:prstGeom>
        </p:spPr>
      </p:pic>
      <p:sp>
        <p:nvSpPr>
          <p:cNvPr id="11" name="12 CuadroTexto">
            <a:extLst>
              <a:ext uri="{FF2B5EF4-FFF2-40B4-BE49-F238E27FC236}">
                <a16:creationId xmlns:a16="http://schemas.microsoft.com/office/drawing/2014/main" id="{E5DF716A-1283-4316-9304-0FAC12B8C40B}"/>
              </a:ext>
            </a:extLst>
          </p:cNvPr>
          <p:cNvSpPr txBox="1"/>
          <p:nvPr/>
        </p:nvSpPr>
        <p:spPr>
          <a:xfrm>
            <a:off x="1403350" y="365125"/>
            <a:ext cx="7740650"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 de PARAGUAY a URUGUAY</a:t>
            </a:r>
          </a:p>
        </p:txBody>
      </p:sp>
      <p:pic>
        <p:nvPicPr>
          <p:cNvPr id="2" name="Imagen 1">
            <a:extLst>
              <a:ext uri="{FF2B5EF4-FFF2-40B4-BE49-F238E27FC236}">
                <a16:creationId xmlns:a16="http://schemas.microsoft.com/office/drawing/2014/main" id="{C00BDABB-EF4F-48AC-946E-4B7D4F981524}"/>
              </a:ext>
            </a:extLst>
          </p:cNvPr>
          <p:cNvPicPr>
            <a:picLocks noChangeAspect="1"/>
          </p:cNvPicPr>
          <p:nvPr/>
        </p:nvPicPr>
        <p:blipFill>
          <a:blip r:embed="rId5"/>
          <a:stretch>
            <a:fillRect/>
          </a:stretch>
        </p:blipFill>
        <p:spPr>
          <a:xfrm>
            <a:off x="143572" y="1248360"/>
            <a:ext cx="8856856" cy="43612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48</a:t>
            </a:fld>
            <a:endParaRPr lang="en-US" dirty="0">
              <a:solidFill>
                <a:schemeClr val="tx1"/>
              </a:solidFill>
            </a:endParaRPr>
          </a:p>
        </p:txBody>
      </p:sp>
      <p:sp>
        <p:nvSpPr>
          <p:cNvPr id="7" name="6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10" name="9 Rectángulo"/>
          <p:cNvSpPr/>
          <p:nvPr/>
        </p:nvSpPr>
        <p:spPr>
          <a:xfrm>
            <a:off x="285720" y="5214950"/>
            <a:ext cx="8715436" cy="861774"/>
          </a:xfrm>
          <a:prstGeom prst="rect">
            <a:avLst/>
          </a:prstGeom>
        </p:spPr>
        <p:txBody>
          <a:bodyPr wrap="square">
            <a:spAutoFit/>
          </a:bodyPr>
          <a:lstStyle/>
          <a:p>
            <a:r>
              <a:rPr lang="es-ES" sz="1000" dirty="0">
                <a:latin typeface="+mj-lt"/>
              </a:rPr>
              <a:t>Fuente: Departamento de Economía Internacional - GEE - BCP </a:t>
            </a:r>
          </a:p>
          <a:p>
            <a:r>
              <a:rPr lang="es-ES" sz="1000" dirty="0">
                <a:latin typeface="+mj-lt"/>
              </a:rPr>
              <a:t>Nota: Datos del periodo 1989-2002 provistos por la DGA</a:t>
            </a:r>
          </a:p>
          <a:p>
            <a:r>
              <a:rPr lang="es-ES" sz="1000" dirty="0">
                <a:latin typeface="+mj-lt"/>
              </a:rPr>
              <a:t>             Datos del periodo 2003 en adelante provistos por el Sistema Informático Sofía de la DNA</a:t>
            </a:r>
          </a:p>
          <a:p>
            <a:r>
              <a:rPr lang="es-ES" sz="1000" dirty="0">
                <a:latin typeface="+mj-lt"/>
              </a:rPr>
              <a:t>* Cifras sujetas a variación</a:t>
            </a:r>
          </a:p>
          <a:p>
            <a:r>
              <a:rPr lang="es-ES" sz="1000" dirty="0">
                <a:latin typeface="+mj-lt"/>
              </a:rPr>
              <a:t>** Corresponde al Sistema Armonizado de Designación y Codificación de Mercaderías, implementado desde el año 1988</a:t>
            </a:r>
          </a:p>
        </p:txBody>
      </p:sp>
      <p:pic>
        <p:nvPicPr>
          <p:cNvPr id="118788" name="Picture 4" descr="http://rlv.zcache.es/mapa_de_la_bandera_de_venezuela_del_mismo_tamano_poster-r56277860ddd34238be3aa1f2396bd2bf_6va_8byvr_512.jpg"/>
          <p:cNvPicPr>
            <a:picLocks noChangeAspect="1" noChangeArrowheads="1"/>
          </p:cNvPicPr>
          <p:nvPr/>
        </p:nvPicPr>
        <p:blipFill>
          <a:blip r:embed="rId4" cstate="print">
            <a:clrChange>
              <a:clrFrom>
                <a:srgbClr val="ECECEC"/>
              </a:clrFrom>
              <a:clrTo>
                <a:srgbClr val="ECECEC">
                  <a:alpha val="0"/>
                </a:srgbClr>
              </a:clrTo>
            </a:clrChange>
          </a:blip>
          <a:srcRect l="7063" t="14257" r="9440" b="11035"/>
          <a:stretch>
            <a:fillRect/>
          </a:stretch>
        </p:blipFill>
        <p:spPr bwMode="auto">
          <a:xfrm>
            <a:off x="214282" y="142852"/>
            <a:ext cx="1277480" cy="1143008"/>
          </a:xfrm>
          <a:prstGeom prst="rect">
            <a:avLst/>
          </a:prstGeom>
          <a:noFill/>
        </p:spPr>
      </p:pic>
      <p:sp>
        <p:nvSpPr>
          <p:cNvPr id="11" name="12 CuadroTexto">
            <a:extLst>
              <a:ext uri="{FF2B5EF4-FFF2-40B4-BE49-F238E27FC236}">
                <a16:creationId xmlns:a16="http://schemas.microsoft.com/office/drawing/2014/main" id="{542D099A-F2C1-400B-9617-18799B82E04E}"/>
              </a:ext>
            </a:extLst>
          </p:cNvPr>
          <p:cNvSpPr txBox="1"/>
          <p:nvPr/>
        </p:nvSpPr>
        <p:spPr>
          <a:xfrm>
            <a:off x="1403350" y="365125"/>
            <a:ext cx="7740650" cy="707886"/>
          </a:xfrm>
          <a:prstGeom prst="rect">
            <a:avLst/>
          </a:prstGeom>
          <a:noFill/>
        </p:spPr>
        <p:txBody>
          <a:bodyPr wrap="square">
            <a:spAutoFit/>
          </a:bodyPr>
          <a:lstStyle/>
          <a:p>
            <a:pPr algn="ctr" fontAlgn="auto">
              <a:spcBef>
                <a:spcPts val="0"/>
              </a:spcBef>
              <a:spcAft>
                <a:spcPts val="0"/>
              </a:spcAft>
              <a:defRPr/>
            </a:pPr>
            <a:r>
              <a:rPr lang="es-ES" sz="2000" b="1" u="sng" dirty="0">
                <a:effectLst>
                  <a:outerShdw blurRad="38100" dist="38100" dir="2700000" algn="tl">
                    <a:srgbClr val="C0C0C0"/>
                  </a:outerShdw>
                </a:effectLst>
                <a:latin typeface="Tahoma" pitchFamily="34" charset="0"/>
                <a:cs typeface="Tahoma" pitchFamily="34" charset="0"/>
              </a:rPr>
              <a:t>20 PRINCIPALES RUBROS DE EXPORTACION de PARAGUAY a VENEZUELA</a:t>
            </a:r>
          </a:p>
        </p:txBody>
      </p:sp>
      <p:pic>
        <p:nvPicPr>
          <p:cNvPr id="2" name="Imagen 1">
            <a:extLst>
              <a:ext uri="{FF2B5EF4-FFF2-40B4-BE49-F238E27FC236}">
                <a16:creationId xmlns:a16="http://schemas.microsoft.com/office/drawing/2014/main" id="{527EF9F4-59AD-4FC0-BBB3-FE2BFA4A76D1}"/>
              </a:ext>
            </a:extLst>
          </p:cNvPr>
          <p:cNvPicPr>
            <a:picLocks noChangeAspect="1"/>
          </p:cNvPicPr>
          <p:nvPr/>
        </p:nvPicPr>
        <p:blipFill>
          <a:blip r:embed="rId5"/>
          <a:stretch>
            <a:fillRect/>
          </a:stretch>
        </p:blipFill>
        <p:spPr>
          <a:xfrm>
            <a:off x="249130" y="1639997"/>
            <a:ext cx="8715436" cy="246154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8 CuadroTexto"/>
          <p:cNvSpPr txBox="1">
            <a:spLocks noChangeArrowheads="1"/>
          </p:cNvSpPr>
          <p:nvPr/>
        </p:nvSpPr>
        <p:spPr bwMode="auto">
          <a:xfrm rot="5400000">
            <a:off x="5042466" y="3152002"/>
            <a:ext cx="6857998" cy="553998"/>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500" b="1" dirty="0">
                <a:effectLst>
                  <a:outerShdw blurRad="38100" dist="38100" dir="2700000" algn="tl">
                    <a:srgbClr val="C0C0C0"/>
                  </a:outerShdw>
                </a:effectLst>
                <a:latin typeface="Tahoma" pitchFamily="34" charset="0"/>
                <a:cs typeface="Tahoma" pitchFamily="34" charset="0"/>
              </a:rPr>
              <a:t>50 PRINCIPALES PARTIDAS ARANCELARIAS MAS EXPORTADAS</a:t>
            </a:r>
          </a:p>
          <a:p>
            <a:pPr algn="ctr" fontAlgn="auto">
              <a:spcBef>
                <a:spcPts val="0"/>
              </a:spcBef>
              <a:spcAft>
                <a:spcPts val="0"/>
              </a:spcAft>
              <a:defRPr/>
            </a:pPr>
            <a:r>
              <a:rPr lang="es-ES" sz="1500" b="1" dirty="0">
                <a:effectLst>
                  <a:outerShdw blurRad="38100" dist="38100" dir="2700000" algn="tl">
                    <a:srgbClr val="C0C0C0"/>
                  </a:outerShdw>
                </a:effectLst>
                <a:latin typeface="Tahoma" pitchFamily="34" charset="0"/>
                <a:cs typeface="Tahoma" pitchFamily="34" charset="0"/>
              </a:rPr>
              <a:t>Enero a Diciembre 2017</a:t>
            </a:r>
          </a:p>
        </p:txBody>
      </p:sp>
      <p:sp>
        <p:nvSpPr>
          <p:cNvPr id="8" name="7 Marcador de número de diapositiva"/>
          <p:cNvSpPr>
            <a:spLocks noGrp="1"/>
          </p:cNvSpPr>
          <p:nvPr>
            <p:ph type="sldNum" sz="quarter" idx="12"/>
          </p:nvPr>
        </p:nvSpPr>
        <p:spPr>
          <a:xfrm rot="5400000">
            <a:off x="-884238" y="5608637"/>
            <a:ext cx="2133600" cy="365125"/>
          </a:xfrm>
        </p:spPr>
        <p:txBody>
          <a:bodyPr/>
          <a:lstStyle/>
          <a:p>
            <a:pPr>
              <a:defRPr/>
            </a:pPr>
            <a:fld id="{85EEC6D9-272A-41DB-A021-E63E541B1F42}" type="slidenum">
              <a:rPr lang="en-US" smtClean="0">
                <a:solidFill>
                  <a:schemeClr val="tx1"/>
                </a:solidFill>
              </a:rPr>
              <a:pPr>
                <a:defRPr/>
              </a:pPr>
              <a:t>49</a:t>
            </a:fld>
            <a:endParaRPr lang="en-US" dirty="0">
              <a:solidFill>
                <a:schemeClr val="tx1"/>
              </a:solidFill>
            </a:endParaRPr>
          </a:p>
        </p:txBody>
      </p:sp>
      <p:sp>
        <p:nvSpPr>
          <p:cNvPr id="7" name="6 CuadroTexto"/>
          <p:cNvSpPr txBox="1"/>
          <p:nvPr/>
        </p:nvSpPr>
        <p:spPr>
          <a:xfrm rot="5400000">
            <a:off x="-2535486" y="3321855"/>
            <a:ext cx="5436096" cy="214290"/>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0B84BF31-62C4-4104-9846-B46FB1AF18A3}"/>
              </a:ext>
            </a:extLst>
          </p:cNvPr>
          <p:cNvPicPr>
            <a:picLocks noChangeAspect="1"/>
          </p:cNvPicPr>
          <p:nvPr/>
        </p:nvPicPr>
        <p:blipFill>
          <a:blip r:embed="rId4"/>
          <a:stretch>
            <a:fillRect/>
          </a:stretch>
        </p:blipFill>
        <p:spPr>
          <a:xfrm rot="5400000">
            <a:off x="1375176" y="361128"/>
            <a:ext cx="6328240" cy="65593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CF0A9BD4-AB6C-4FC6-93EB-8D362560D1A0}" type="slidenum">
              <a:rPr lang="en-US" smtClean="0"/>
              <a:pPr>
                <a:defRPr/>
              </a:pPr>
              <a:t>5</a:t>
            </a:fld>
            <a:endParaRPr lang="en-US"/>
          </a:p>
        </p:txBody>
      </p:sp>
      <p:pic>
        <p:nvPicPr>
          <p:cNvPr id="84994" name="Picture 2"/>
          <p:cNvPicPr>
            <a:picLocks noChangeAspect="1" noChangeArrowheads="1"/>
          </p:cNvPicPr>
          <p:nvPr/>
        </p:nvPicPr>
        <p:blipFill>
          <a:blip r:embed="rId2"/>
          <a:srcRect/>
          <a:stretch>
            <a:fillRect/>
          </a:stretch>
        </p:blipFill>
        <p:spPr bwMode="auto">
          <a:xfrm>
            <a:off x="0" y="263625"/>
            <a:ext cx="9144000" cy="573087"/>
          </a:xfrm>
          <a:prstGeom prst="rect">
            <a:avLst/>
          </a:prstGeom>
          <a:noFill/>
          <a:ln w="9525">
            <a:noFill/>
            <a:miter lim="800000"/>
            <a:headEnd/>
            <a:tailEnd/>
          </a:ln>
          <a:effectLst/>
        </p:spPr>
      </p:pic>
      <p:sp>
        <p:nvSpPr>
          <p:cNvPr id="10" name="9 CuadroTexto"/>
          <p:cNvSpPr txBox="1"/>
          <p:nvPr/>
        </p:nvSpPr>
        <p:spPr>
          <a:xfrm>
            <a:off x="0" y="6673358"/>
            <a:ext cx="9144000" cy="184666"/>
          </a:xfrm>
          <a:prstGeom prst="rect">
            <a:avLst/>
          </a:prstGeom>
          <a:noFill/>
        </p:spPr>
        <p:txBody>
          <a:bodyPr wrap="square" rtlCol="0">
            <a:spAutoFit/>
          </a:bodyPr>
          <a:lstStyle/>
          <a:p>
            <a:pPr algn="ctr"/>
            <a:r>
              <a:rPr lang="es-ES" sz="600" b="1" dirty="0">
                <a:latin typeface="Arial" pitchFamily="34" charset="0"/>
                <a:cs typeface="Arial" pitchFamily="34" charset="0"/>
              </a:rPr>
              <a:t>CIP – INFORME ECONOMICO Y DE COMERCIO EXTERIOR – </a:t>
            </a:r>
            <a:r>
              <a:rPr lang="es-ES" sz="600" b="1" dirty="0">
                <a:latin typeface="Arial" pitchFamily="34" charset="0"/>
                <a:cs typeface="Arial" pitchFamily="34" charset="0"/>
                <a:hlinkClick r:id="rId3"/>
              </a:rPr>
              <a:t>www.cip.org.py</a:t>
            </a:r>
            <a:r>
              <a:rPr lang="es-ES" sz="600" b="1" dirty="0">
                <a:latin typeface="Arial" pitchFamily="34" charset="0"/>
                <a:cs typeface="Arial" pitchFamily="34" charset="0"/>
              </a:rPr>
              <a:t> </a:t>
            </a:r>
            <a:endParaRPr lang="es-ES_tradnl" sz="600" b="1" dirty="0">
              <a:latin typeface="Arial" pitchFamily="34" charset="0"/>
              <a:cs typeface="Arial" pitchFamily="34" charset="0"/>
            </a:endParaRPr>
          </a:p>
        </p:txBody>
      </p:sp>
      <p:pic>
        <p:nvPicPr>
          <p:cNvPr id="2" name="Imagen 1">
            <a:extLst>
              <a:ext uri="{FF2B5EF4-FFF2-40B4-BE49-F238E27FC236}">
                <a16:creationId xmlns:a16="http://schemas.microsoft.com/office/drawing/2014/main" id="{06E8C5B7-F235-49A2-9A80-F3AA0EAFC591}"/>
              </a:ext>
            </a:extLst>
          </p:cNvPr>
          <p:cNvPicPr>
            <a:picLocks noChangeAspect="1"/>
          </p:cNvPicPr>
          <p:nvPr/>
        </p:nvPicPr>
        <p:blipFill>
          <a:blip r:embed="rId4"/>
          <a:stretch>
            <a:fillRect/>
          </a:stretch>
        </p:blipFill>
        <p:spPr>
          <a:xfrm>
            <a:off x="548819" y="941819"/>
            <a:ext cx="8163331" cy="55835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50</a:t>
            </a:fld>
            <a:endParaRPr lang="en-US" dirty="0">
              <a:solidFill>
                <a:schemeClr val="tx1"/>
              </a:solidFill>
            </a:endParaRPr>
          </a:p>
        </p:txBody>
      </p:sp>
      <p:sp>
        <p:nvSpPr>
          <p:cNvPr id="9" name="8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13" name="8 CuadroTexto">
            <a:extLst>
              <a:ext uri="{FF2B5EF4-FFF2-40B4-BE49-F238E27FC236}">
                <a16:creationId xmlns:a16="http://schemas.microsoft.com/office/drawing/2014/main" id="{3F0A4CF2-6E77-4BA4-80C2-3DC1F31B0DF7}"/>
              </a:ext>
            </a:extLst>
          </p:cNvPr>
          <p:cNvSpPr txBox="1">
            <a:spLocks noChangeArrowheads="1"/>
          </p:cNvSpPr>
          <p:nvPr/>
        </p:nvSpPr>
        <p:spPr bwMode="auto">
          <a:xfrm rot="5400000">
            <a:off x="5114474" y="3152002"/>
            <a:ext cx="6857998" cy="553998"/>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500" b="1" dirty="0">
                <a:effectLst>
                  <a:outerShdw blurRad="38100" dist="38100" dir="2700000" algn="tl">
                    <a:srgbClr val="C0C0C0"/>
                  </a:outerShdw>
                </a:effectLst>
                <a:latin typeface="Tahoma" pitchFamily="34" charset="0"/>
                <a:cs typeface="Tahoma" pitchFamily="34" charset="0"/>
              </a:rPr>
              <a:t>50 PRINCIPALES PARTIDAS ARANCELARIAS MAS EXPORTADAS</a:t>
            </a:r>
          </a:p>
          <a:p>
            <a:pPr algn="ctr" fontAlgn="auto">
              <a:spcBef>
                <a:spcPts val="0"/>
              </a:spcBef>
              <a:spcAft>
                <a:spcPts val="0"/>
              </a:spcAft>
              <a:defRPr/>
            </a:pPr>
            <a:r>
              <a:rPr lang="es-ES" sz="1500" b="1" dirty="0">
                <a:effectLst>
                  <a:outerShdw blurRad="38100" dist="38100" dir="2700000" algn="tl">
                    <a:srgbClr val="C0C0C0"/>
                  </a:outerShdw>
                </a:effectLst>
                <a:latin typeface="Tahoma" pitchFamily="34" charset="0"/>
                <a:cs typeface="Tahoma" pitchFamily="34" charset="0"/>
              </a:rPr>
              <a:t>Enero a Diciembre 2017</a:t>
            </a:r>
          </a:p>
        </p:txBody>
      </p:sp>
      <p:pic>
        <p:nvPicPr>
          <p:cNvPr id="2" name="Imagen 1">
            <a:extLst>
              <a:ext uri="{FF2B5EF4-FFF2-40B4-BE49-F238E27FC236}">
                <a16:creationId xmlns:a16="http://schemas.microsoft.com/office/drawing/2014/main" id="{C014F61A-B5CF-405B-B71A-7A758E6A2B98}"/>
              </a:ext>
            </a:extLst>
          </p:cNvPr>
          <p:cNvPicPr>
            <a:picLocks noChangeAspect="1"/>
          </p:cNvPicPr>
          <p:nvPr/>
        </p:nvPicPr>
        <p:blipFill>
          <a:blip r:embed="rId4"/>
          <a:stretch>
            <a:fillRect/>
          </a:stretch>
        </p:blipFill>
        <p:spPr>
          <a:xfrm rot="5400000">
            <a:off x="1323714" y="-235482"/>
            <a:ext cx="5677100" cy="767747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número de diapositiva"/>
          <p:cNvSpPr>
            <a:spLocks noGrp="1"/>
          </p:cNvSpPr>
          <p:nvPr>
            <p:ph type="sldNum" sz="quarter" idx="12"/>
          </p:nvPr>
        </p:nvSpPr>
        <p:spPr>
          <a:xfrm rot="5400000">
            <a:off x="-777875" y="5730875"/>
            <a:ext cx="1905000" cy="349250"/>
          </a:xfrm>
        </p:spPr>
        <p:txBody>
          <a:bodyPr/>
          <a:lstStyle/>
          <a:p>
            <a:pPr>
              <a:defRPr/>
            </a:pPr>
            <a:fld id="{85EEC6D9-272A-41DB-A021-E63E541B1F42}" type="slidenum">
              <a:rPr lang="en-US" smtClean="0">
                <a:solidFill>
                  <a:schemeClr val="bg1"/>
                </a:solidFill>
              </a:rPr>
              <a:pPr>
                <a:defRPr/>
              </a:pPr>
              <a:t>51</a:t>
            </a:fld>
            <a:endParaRPr lang="en-US" dirty="0">
              <a:solidFill>
                <a:schemeClr val="bg1"/>
              </a:solidFill>
            </a:endParaRPr>
          </a:p>
        </p:txBody>
      </p:sp>
      <p:sp>
        <p:nvSpPr>
          <p:cNvPr id="8" name="8 CuadroTexto"/>
          <p:cNvSpPr txBox="1">
            <a:spLocks noChangeArrowheads="1"/>
          </p:cNvSpPr>
          <p:nvPr/>
        </p:nvSpPr>
        <p:spPr bwMode="auto">
          <a:xfrm rot="5400000">
            <a:off x="5896273" y="2951573"/>
            <a:ext cx="5305432"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600" b="1" dirty="0">
                <a:effectLst>
                  <a:outerShdw blurRad="38100" dist="38100" dir="2700000" algn="tl">
                    <a:srgbClr val="C0C0C0"/>
                  </a:outerShdw>
                </a:effectLst>
                <a:latin typeface="Tahoma" pitchFamily="34" charset="0"/>
                <a:cs typeface="Tahoma" pitchFamily="34" charset="0"/>
              </a:rPr>
              <a:t>RANKING DE LOS PRIMEROS</a:t>
            </a:r>
          </a:p>
          <a:p>
            <a:pPr algn="ctr" fontAlgn="auto">
              <a:spcBef>
                <a:spcPts val="0"/>
              </a:spcBef>
              <a:spcAft>
                <a:spcPts val="0"/>
              </a:spcAft>
              <a:defRPr/>
            </a:pPr>
            <a:r>
              <a:rPr lang="es-ES" sz="1600" b="1" dirty="0">
                <a:effectLst>
                  <a:outerShdw blurRad="38100" dist="38100" dir="2700000" algn="tl">
                    <a:srgbClr val="C0C0C0"/>
                  </a:outerShdw>
                </a:effectLst>
                <a:latin typeface="Tahoma" pitchFamily="34" charset="0"/>
                <a:cs typeface="Tahoma" pitchFamily="34" charset="0"/>
              </a:rPr>
              <a:t>50 EXPORTADORES DEL PARAGUAY </a:t>
            </a:r>
          </a:p>
          <a:p>
            <a:pPr algn="ctr" fontAlgn="auto">
              <a:spcBef>
                <a:spcPts val="0"/>
              </a:spcBef>
              <a:spcAft>
                <a:spcPts val="0"/>
              </a:spcAft>
              <a:defRPr/>
            </a:pPr>
            <a:r>
              <a:rPr lang="es-ES" sz="1600" b="1" i="1" dirty="0">
                <a:effectLst>
                  <a:outerShdw blurRad="38100" dist="38100" dir="2700000" algn="tl">
                    <a:srgbClr val="C0C0C0"/>
                  </a:outerShdw>
                </a:effectLst>
                <a:latin typeface="Tahoma" pitchFamily="34" charset="0"/>
                <a:cs typeface="Tahoma" pitchFamily="34" charset="0"/>
              </a:rPr>
              <a:t>Enero a Diciembre 2017</a:t>
            </a:r>
          </a:p>
        </p:txBody>
      </p:sp>
      <p:sp>
        <p:nvSpPr>
          <p:cNvPr id="11" name="7 Marcador de número de diapositiva"/>
          <p:cNvSpPr txBox="1">
            <a:spLocks/>
          </p:cNvSpPr>
          <p:nvPr/>
        </p:nvSpPr>
        <p:spPr>
          <a:xfrm rot="5400000">
            <a:off x="-884269" y="5527684"/>
            <a:ext cx="2133600" cy="365125"/>
          </a:xfrm>
          <a:prstGeom prst="rect">
            <a:avLst/>
          </a:prstGeom>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85EEC6D9-272A-41DB-A021-E63E541B1F42}"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2 Imagen"/>
          <p:cNvPicPr>
            <a:picLocks noChangeAspect="1"/>
          </p:cNvPicPr>
          <p:nvPr/>
        </p:nvPicPr>
        <p:blipFill>
          <a:blip r:embed="rId3"/>
          <a:srcRect/>
          <a:stretch>
            <a:fillRect/>
          </a:stretch>
        </p:blipFill>
        <p:spPr bwMode="auto">
          <a:xfrm rot="5400000">
            <a:off x="7812822" y="5741137"/>
            <a:ext cx="1376504" cy="857224"/>
          </a:xfrm>
          <a:prstGeom prst="rect">
            <a:avLst/>
          </a:prstGeom>
          <a:noFill/>
          <a:ln w="9525">
            <a:noFill/>
            <a:miter lim="800000"/>
            <a:headEnd/>
            <a:tailEnd/>
          </a:ln>
        </p:spPr>
      </p:pic>
      <p:pic>
        <p:nvPicPr>
          <p:cNvPr id="2" name="Imagen 1">
            <a:extLst>
              <a:ext uri="{FF2B5EF4-FFF2-40B4-BE49-F238E27FC236}">
                <a16:creationId xmlns:a16="http://schemas.microsoft.com/office/drawing/2014/main" id="{9D334C8F-D82E-4020-A47F-C61C8B3C11EB}"/>
              </a:ext>
            </a:extLst>
          </p:cNvPr>
          <p:cNvPicPr>
            <a:picLocks noChangeAspect="1"/>
          </p:cNvPicPr>
          <p:nvPr/>
        </p:nvPicPr>
        <p:blipFill>
          <a:blip r:embed="rId4"/>
          <a:stretch>
            <a:fillRect/>
          </a:stretch>
        </p:blipFill>
        <p:spPr>
          <a:xfrm rot="5400000">
            <a:off x="1109598" y="-136146"/>
            <a:ext cx="6228367" cy="759802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ncrypted-tbn2.gstatic.com/images?q=tbn:ANd9GcQYzcl9Zrh-6cHJ2bp78Au1RP-z5tGzZCpdP6XN92BRGmzcWM9A"/>
          <p:cNvPicPr>
            <a:picLocks noChangeAspect="1" noChangeArrowheads="1"/>
          </p:cNvPicPr>
          <p:nvPr/>
        </p:nvPicPr>
        <p:blipFill>
          <a:blip r:embed="rId3"/>
          <a:srcRect/>
          <a:stretch>
            <a:fillRect/>
          </a:stretch>
        </p:blipFill>
        <p:spPr bwMode="auto">
          <a:xfrm>
            <a:off x="1142976" y="1071546"/>
            <a:ext cx="6215075" cy="4780146"/>
          </a:xfrm>
          <a:prstGeom prst="rect">
            <a:avLst/>
          </a:prstGeom>
          <a:noFill/>
        </p:spPr>
      </p:pic>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52</a:t>
            </a:fld>
            <a:endParaRPr lang="en-US">
              <a:solidFill>
                <a:schemeClr val="tx1"/>
              </a:solidFill>
            </a:endParaRPr>
          </a:p>
        </p:txBody>
      </p:sp>
      <p:sp>
        <p:nvSpPr>
          <p:cNvPr id="10" name="9 Rectángulo"/>
          <p:cNvSpPr/>
          <p:nvPr/>
        </p:nvSpPr>
        <p:spPr>
          <a:xfrm>
            <a:off x="285720" y="1178559"/>
            <a:ext cx="8643998" cy="4893647"/>
          </a:xfrm>
          <a:prstGeom prst="rect">
            <a:avLst/>
          </a:prstGeom>
        </p:spPr>
        <p:txBody>
          <a:bodyPr wrap="square">
            <a:spAutoFit/>
          </a:bodyPr>
          <a:lstStyle/>
          <a:p>
            <a:pPr>
              <a:spcBef>
                <a:spcPct val="50000"/>
              </a:spcBef>
            </a:pPr>
            <a:r>
              <a:rPr lang="es-ES" sz="1200" b="1" i="1" dirty="0">
                <a:latin typeface="Tahoma" pitchFamily="34" charset="0"/>
                <a:cs typeface="Tahoma" pitchFamily="34" charset="0"/>
              </a:rPr>
              <a:t>La República Argentina, la República Federativa de Brasil, la República del Paraguay y la República Oriental del Uruguay suscribieron el 26 de Diciembre de 1991 el Tratado de Asunción, creando el Mercado Común del Sur, MERCOSUR, que constituye el proyecto internacional más relevante en que se encuentran comprometidos esos países. </a:t>
            </a:r>
          </a:p>
          <a:p>
            <a:pPr>
              <a:spcBef>
                <a:spcPct val="50000"/>
              </a:spcBef>
            </a:pPr>
            <a:r>
              <a:rPr lang="es-ES" sz="1200" b="1" i="1" dirty="0">
                <a:latin typeface="+mn-lt"/>
                <a:cs typeface="Tahoma" pitchFamily="34" charset="0"/>
              </a:rPr>
              <a:t>Los cuatro Estados Partes que conforman el MERCOSUR comparten una comunión de valores que encuentra expresión en sus sociedades democráticas, pluralistas, defensoras de las libertades fundamentales, de los derechos humanos, de la protección del medio ambiente y del desarrollo sustentable, así como su compromiso con la consolidación de la democracia, la seguridad jurídica, el combate a la pobreza y el desarrollo económico y social en equidad. </a:t>
            </a:r>
          </a:p>
          <a:p>
            <a:pPr>
              <a:spcBef>
                <a:spcPct val="50000"/>
              </a:spcBef>
            </a:pPr>
            <a:r>
              <a:rPr lang="es-ES" sz="1200" b="1" i="1" dirty="0">
                <a:latin typeface="+mn-lt"/>
                <a:cs typeface="Tahoma" pitchFamily="34" charset="0"/>
              </a:rPr>
              <a:t>Con esa base fundamental de coincidencias, los socios buscaron la ampliación de las dimensiones de los respectivos mercados nacionales, a través de la integración, lo cual constituye una condición fundamental para acelerar sus procesos de desarrollo económico con justicia social. </a:t>
            </a:r>
          </a:p>
          <a:p>
            <a:pPr>
              <a:spcBef>
                <a:spcPct val="50000"/>
              </a:spcBef>
            </a:pPr>
            <a:r>
              <a:rPr lang="es-ES" sz="1200" b="1" i="1" dirty="0">
                <a:latin typeface="+mn-lt"/>
                <a:cs typeface="Tahoma" pitchFamily="34" charset="0"/>
              </a:rPr>
              <a:t>Así, el objetivo primordial del Tratado de Asunción es la integración de los cuatro Estados Partes, a través de la libre circulación de bienes, servicios y factores productivos, el establecimiento de un arancel externo común y la adopción de una política comercial común, la coordinación de políticas macroeconómicas y sectoriales y la armonización de legislaciones en las áreas pertinentes, para lograr el fortalecimiento del proceso de integración. </a:t>
            </a:r>
          </a:p>
          <a:p>
            <a:pPr>
              <a:spcBef>
                <a:spcPct val="50000"/>
              </a:spcBef>
            </a:pPr>
            <a:r>
              <a:rPr lang="es-ES" sz="1200" b="1" i="1" dirty="0">
                <a:latin typeface="+mn-lt"/>
                <a:cs typeface="Tahoma" pitchFamily="34" charset="0"/>
              </a:rPr>
              <a:t>En la Cumbre de Presidentes de Ouro </a:t>
            </a:r>
            <a:r>
              <a:rPr lang="es-ES" sz="1200" b="1" i="1" dirty="0" err="1">
                <a:latin typeface="+mn-lt"/>
                <a:cs typeface="Tahoma" pitchFamily="34" charset="0"/>
              </a:rPr>
              <a:t>Preto</a:t>
            </a:r>
            <a:r>
              <a:rPr lang="es-ES" sz="1200" b="1" i="1" dirty="0">
                <a:latin typeface="+mn-lt"/>
                <a:cs typeface="Tahoma" pitchFamily="34" charset="0"/>
              </a:rPr>
              <a:t>, de diciembre de 1994, se aprobó un Protocolo Adicional al Tratado de Asunción ‑ el Protocolo  de Ouro </a:t>
            </a:r>
            <a:r>
              <a:rPr lang="es-ES" sz="1200" b="1" i="1" dirty="0" err="1">
                <a:latin typeface="+mn-lt"/>
                <a:cs typeface="Tahoma" pitchFamily="34" charset="0"/>
              </a:rPr>
              <a:t>Preto</a:t>
            </a:r>
            <a:r>
              <a:rPr lang="es-ES" sz="1200" b="1" i="1" dirty="0">
                <a:latin typeface="+mn-lt"/>
                <a:cs typeface="Tahoma" pitchFamily="34" charset="0"/>
              </a:rPr>
              <a:t> ‑ por el que se establece la estructura institucional del MERCOSUR y se lo dota de personalidad jurídica internacional. </a:t>
            </a:r>
          </a:p>
          <a:p>
            <a:pPr>
              <a:spcBef>
                <a:spcPct val="50000"/>
              </a:spcBef>
            </a:pPr>
            <a:r>
              <a:rPr lang="es-ES" sz="1200" b="1" i="1" dirty="0">
                <a:latin typeface="+mn-lt"/>
                <a:cs typeface="Tahoma" pitchFamily="34" charset="0"/>
              </a:rPr>
              <a:t>En Ouro </a:t>
            </a:r>
            <a:r>
              <a:rPr lang="es-ES" sz="1200" b="1" i="1" dirty="0" err="1">
                <a:latin typeface="+mn-lt"/>
                <a:cs typeface="Tahoma" pitchFamily="34" charset="0"/>
              </a:rPr>
              <a:t>Preto</a:t>
            </a:r>
            <a:r>
              <a:rPr lang="es-ES" sz="1200" b="1" i="1" dirty="0">
                <a:latin typeface="+mn-lt"/>
                <a:cs typeface="Tahoma" pitchFamily="34" charset="0"/>
              </a:rPr>
              <a:t> se puso fin al período de transición y se adoptaron los instrumentos fundamentales de política comercial común que rigen la zona de libre comercio y la unión aduanera que caracterizan hoy al MERCOSUR, encabezados por el Arancel Externo Común. </a:t>
            </a:r>
          </a:p>
          <a:p>
            <a:pPr>
              <a:spcBef>
                <a:spcPct val="50000"/>
              </a:spcBef>
            </a:pPr>
            <a:r>
              <a:rPr lang="es-ES" sz="1200" b="1" i="1" dirty="0">
                <a:latin typeface="+mn-lt"/>
                <a:cs typeface="Tahoma" pitchFamily="34" charset="0"/>
              </a:rPr>
              <a:t>Así, los Estados Partes iniciaron una nueva etapa ‑ de consolidación y profundización ‑ donde la zona de libre comercio y la unión aduanera constituyen pasos intermedios para alcanzar un mercado único que genere un mayor crecimiento de sus economías, aprovechando el efecto multiplicador de la especialización, las economías de escala y el mayor poder negociador del bloque . </a:t>
            </a:r>
          </a:p>
        </p:txBody>
      </p:sp>
      <p:sp>
        <p:nvSpPr>
          <p:cNvPr id="11" name="10 Rectángulo"/>
          <p:cNvSpPr/>
          <p:nvPr/>
        </p:nvSpPr>
        <p:spPr>
          <a:xfrm>
            <a:off x="0" y="214290"/>
            <a:ext cx="9144000" cy="707886"/>
          </a:xfrm>
          <a:prstGeom prst="rect">
            <a:avLst/>
          </a:prstGeom>
        </p:spPr>
        <p:txBody>
          <a:bodyPr wrap="square">
            <a:spAutoFit/>
          </a:bodyPr>
          <a:lstStyle/>
          <a:p>
            <a:pPr algn="ctr"/>
            <a:r>
              <a:rPr lang="es-ES" sz="4000" b="1" dirty="0">
                <a:effectLst>
                  <a:outerShdw blurRad="38100" dist="38100" dir="2700000" algn="tl">
                    <a:srgbClr val="000000">
                      <a:alpha val="43137"/>
                    </a:srgbClr>
                  </a:outerShdw>
                </a:effectLst>
                <a:latin typeface="+mn-lt"/>
              </a:rPr>
              <a:t>Mercado Común del Sur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53</a:t>
            </a:fld>
            <a:endParaRPr lang="en-US" dirty="0">
              <a:solidFill>
                <a:schemeClr val="tx1"/>
              </a:solidFill>
            </a:endParaRPr>
          </a:p>
        </p:txBody>
      </p:sp>
      <p:pic>
        <p:nvPicPr>
          <p:cNvPr id="117763" name="Picture 27" descr="ARG.gif (9055 bytes)"/>
          <p:cNvPicPr>
            <a:picLocks noChangeAspect="1" noChangeArrowheads="1"/>
          </p:cNvPicPr>
          <p:nvPr/>
        </p:nvPicPr>
        <p:blipFill>
          <a:blip r:embed="rId3" r:link="rId4" cstate="print"/>
          <a:srcRect/>
          <a:stretch>
            <a:fillRect/>
          </a:stretch>
        </p:blipFill>
        <p:spPr bwMode="auto">
          <a:xfrm>
            <a:off x="3419872" y="768124"/>
            <a:ext cx="668420" cy="428628"/>
          </a:xfrm>
          <a:prstGeom prst="rect">
            <a:avLst/>
          </a:prstGeom>
          <a:noFill/>
          <a:ln w="9525">
            <a:noFill/>
            <a:miter lim="800000"/>
            <a:headEnd/>
            <a:tailEnd/>
          </a:ln>
        </p:spPr>
      </p:pic>
      <p:pic>
        <p:nvPicPr>
          <p:cNvPr id="117764" name="Picture 28" descr="BRkZIL.gif (10055 bytes)"/>
          <p:cNvPicPr>
            <a:picLocks noChangeAspect="1" noChangeArrowheads="1"/>
          </p:cNvPicPr>
          <p:nvPr/>
        </p:nvPicPr>
        <p:blipFill>
          <a:blip r:embed="rId5" r:link="rId6" cstate="print"/>
          <a:srcRect/>
          <a:stretch>
            <a:fillRect/>
          </a:stretch>
        </p:blipFill>
        <p:spPr bwMode="auto">
          <a:xfrm>
            <a:off x="4205690" y="768124"/>
            <a:ext cx="666865" cy="428628"/>
          </a:xfrm>
          <a:prstGeom prst="rect">
            <a:avLst/>
          </a:prstGeom>
          <a:noFill/>
          <a:ln w="9525">
            <a:noFill/>
            <a:miter lim="800000"/>
            <a:headEnd/>
            <a:tailEnd/>
          </a:ln>
        </p:spPr>
      </p:pic>
      <p:pic>
        <p:nvPicPr>
          <p:cNvPr id="117765" name="Picture 29" descr="PAR.gif (9859 bytes)"/>
          <p:cNvPicPr>
            <a:picLocks noChangeAspect="1" noChangeArrowheads="1"/>
          </p:cNvPicPr>
          <p:nvPr/>
        </p:nvPicPr>
        <p:blipFill>
          <a:blip r:embed="rId7" r:link="rId8" cstate="print"/>
          <a:srcRect/>
          <a:stretch>
            <a:fillRect/>
          </a:stretch>
        </p:blipFill>
        <p:spPr bwMode="auto">
          <a:xfrm>
            <a:off x="5062946" y="768124"/>
            <a:ext cx="626096" cy="428628"/>
          </a:xfrm>
          <a:prstGeom prst="rect">
            <a:avLst/>
          </a:prstGeom>
          <a:noFill/>
          <a:ln w="9525">
            <a:noFill/>
            <a:miter lim="800000"/>
            <a:headEnd/>
            <a:tailEnd/>
          </a:ln>
        </p:spPr>
      </p:pic>
      <p:pic>
        <p:nvPicPr>
          <p:cNvPr id="117766" name="Picture 30" descr="URU.gif (9787 bytes)"/>
          <p:cNvPicPr>
            <a:picLocks noChangeAspect="1" noChangeArrowheads="1"/>
          </p:cNvPicPr>
          <p:nvPr/>
        </p:nvPicPr>
        <p:blipFill>
          <a:blip r:embed="rId9" r:link="rId10" cstate="print"/>
          <a:srcRect/>
          <a:stretch>
            <a:fillRect/>
          </a:stretch>
        </p:blipFill>
        <p:spPr bwMode="auto">
          <a:xfrm>
            <a:off x="6032639" y="729189"/>
            <a:ext cx="673381" cy="467563"/>
          </a:xfrm>
          <a:prstGeom prst="rect">
            <a:avLst/>
          </a:prstGeom>
          <a:noFill/>
          <a:ln w="9525">
            <a:noFill/>
            <a:miter lim="800000"/>
            <a:headEnd/>
            <a:tailEnd/>
          </a:ln>
        </p:spPr>
      </p:pic>
      <p:pic>
        <p:nvPicPr>
          <p:cNvPr id="11" name="10 Imagen" descr="top_r1_c1.jpg"/>
          <p:cNvPicPr>
            <a:picLocks noChangeAspect="1"/>
          </p:cNvPicPr>
          <p:nvPr/>
        </p:nvPicPr>
        <p:blipFill>
          <a:blip r:embed="rId11" cstate="print"/>
          <a:srcRect r="12290" b="27041"/>
          <a:stretch>
            <a:fillRect/>
          </a:stretch>
        </p:blipFill>
        <p:spPr>
          <a:xfrm>
            <a:off x="8028384" y="745486"/>
            <a:ext cx="642942" cy="439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13 Imagen" descr="VEN.gif"/>
          <p:cNvPicPr>
            <a:picLocks noChangeAspect="1"/>
          </p:cNvPicPr>
          <p:nvPr/>
        </p:nvPicPr>
        <p:blipFill>
          <a:blip r:embed="rId12"/>
          <a:stretch>
            <a:fillRect/>
          </a:stretch>
        </p:blipFill>
        <p:spPr>
          <a:xfrm>
            <a:off x="7063210" y="768124"/>
            <a:ext cx="665492" cy="415933"/>
          </a:xfrm>
          <a:prstGeom prst="rect">
            <a:avLst/>
          </a:prstGeom>
        </p:spPr>
      </p:pic>
      <p:sp>
        <p:nvSpPr>
          <p:cNvPr id="13" name="12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1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15" name="8 CuadroTexto"/>
          <p:cNvSpPr txBox="1">
            <a:spLocks noChangeArrowheads="1"/>
          </p:cNvSpPr>
          <p:nvPr/>
        </p:nvSpPr>
        <p:spPr bwMode="auto">
          <a:xfrm>
            <a:off x="-32" y="285728"/>
            <a:ext cx="9144032" cy="384721"/>
          </a:xfrm>
          <a:prstGeom prst="rect">
            <a:avLst/>
          </a:prstGeom>
          <a:noFill/>
          <a:ln w="9525">
            <a:noFill/>
            <a:miter lim="800000"/>
            <a:headEnd/>
            <a:tailEnd/>
          </a:ln>
        </p:spPr>
        <p:txBody>
          <a:bodyPr wrap="square">
            <a:spAutoFit/>
          </a:bodyPr>
          <a:lstStyle/>
          <a:p>
            <a:pPr algn="ctr"/>
            <a:r>
              <a:rPr lang="es-ES" sz="1900" b="1" dirty="0">
                <a:latin typeface="Tahoma" pitchFamily="34" charset="0"/>
              </a:rPr>
              <a:t>PRINCIPALES INDICADORES ECONOMICOS DEL MERCOSUR - AÑO 2017</a:t>
            </a:r>
            <a:endParaRPr lang="es-ES" sz="1900" b="1" i="1" dirty="0">
              <a:latin typeface="Tahoma" pitchFamily="34" charset="0"/>
            </a:endParaRPr>
          </a:p>
        </p:txBody>
      </p:sp>
      <p:pic>
        <p:nvPicPr>
          <p:cNvPr id="2" name="Imagen 1">
            <a:extLst>
              <a:ext uri="{FF2B5EF4-FFF2-40B4-BE49-F238E27FC236}">
                <a16:creationId xmlns:a16="http://schemas.microsoft.com/office/drawing/2014/main" id="{D9942A56-EA61-40EA-BA93-872B50710918}"/>
              </a:ext>
            </a:extLst>
          </p:cNvPr>
          <p:cNvPicPr>
            <a:picLocks noChangeAspect="1"/>
          </p:cNvPicPr>
          <p:nvPr/>
        </p:nvPicPr>
        <p:blipFill>
          <a:blip r:embed="rId14"/>
          <a:stretch>
            <a:fillRect/>
          </a:stretch>
        </p:blipFill>
        <p:spPr>
          <a:xfrm>
            <a:off x="312250" y="1181692"/>
            <a:ext cx="8508222" cy="552831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0 CuadroTexto"/>
          <p:cNvSpPr txBox="1">
            <a:spLocks noChangeArrowheads="1"/>
          </p:cNvSpPr>
          <p:nvPr/>
        </p:nvSpPr>
        <p:spPr bwMode="auto">
          <a:xfrm rot="5400000">
            <a:off x="5180113" y="3211435"/>
            <a:ext cx="6858002" cy="400110"/>
          </a:xfrm>
          <a:prstGeom prst="rect">
            <a:avLst/>
          </a:prstGeom>
          <a:noFill/>
          <a:ln w="9525">
            <a:noFill/>
            <a:miter lim="800000"/>
            <a:headEnd/>
            <a:tailEnd/>
          </a:ln>
        </p:spPr>
        <p:txBody>
          <a:bodyPr wrap="square">
            <a:spAutoFit/>
          </a:bodyPr>
          <a:lstStyle/>
          <a:p>
            <a:pPr algn="ctr"/>
            <a:r>
              <a:rPr lang="es-ES" sz="2000" b="1" dirty="0">
                <a:latin typeface="Tahoma" pitchFamily="34" charset="0"/>
              </a:rPr>
              <a:t>MERCOSUR 2017</a:t>
            </a:r>
          </a:p>
        </p:txBody>
      </p:sp>
      <p:sp>
        <p:nvSpPr>
          <p:cNvPr id="119811" name="8 CuadroTexto"/>
          <p:cNvSpPr txBox="1">
            <a:spLocks noChangeArrowheads="1"/>
          </p:cNvSpPr>
          <p:nvPr/>
        </p:nvSpPr>
        <p:spPr bwMode="auto">
          <a:xfrm rot="5400000">
            <a:off x="4790146" y="3259724"/>
            <a:ext cx="6858000" cy="338554"/>
          </a:xfrm>
          <a:prstGeom prst="rect">
            <a:avLst/>
          </a:prstGeom>
          <a:noFill/>
          <a:ln w="9525">
            <a:noFill/>
            <a:miter lim="800000"/>
            <a:headEnd/>
            <a:tailEnd/>
          </a:ln>
        </p:spPr>
        <p:txBody>
          <a:bodyPr wrap="square">
            <a:spAutoFit/>
          </a:bodyPr>
          <a:lstStyle/>
          <a:p>
            <a:pPr algn="ctr"/>
            <a:r>
              <a:rPr lang="es-ES" sz="1600" b="1" dirty="0">
                <a:latin typeface="Tahoma" pitchFamily="34" charset="0"/>
              </a:rPr>
              <a:t>PRODUCTO INTERNO BRUTO (PIB) – Grafico %</a:t>
            </a:r>
          </a:p>
        </p:txBody>
      </p:sp>
      <p:sp>
        <p:nvSpPr>
          <p:cNvPr id="8" name="7 Marcador de número de diapositiva"/>
          <p:cNvSpPr>
            <a:spLocks noGrp="1"/>
          </p:cNvSpPr>
          <p:nvPr>
            <p:ph type="sldNum" sz="quarter" idx="12"/>
          </p:nvPr>
        </p:nvSpPr>
        <p:spPr>
          <a:xfrm rot="5400000">
            <a:off x="-874205" y="5608637"/>
            <a:ext cx="2133600" cy="365125"/>
          </a:xfrm>
        </p:spPr>
        <p:txBody>
          <a:bodyPr/>
          <a:lstStyle/>
          <a:p>
            <a:pPr>
              <a:defRPr/>
            </a:pPr>
            <a:fld id="{85EEC6D9-272A-41DB-A021-E63E541B1F42}" type="slidenum">
              <a:rPr lang="en-US" smtClean="0">
                <a:solidFill>
                  <a:schemeClr val="tx1"/>
                </a:solidFill>
              </a:rPr>
              <a:pPr>
                <a:defRPr/>
              </a:pPr>
              <a:t>54</a:t>
            </a:fld>
            <a:endParaRPr lang="en-US" dirty="0">
              <a:solidFill>
                <a:schemeClr val="tx1"/>
              </a:solidFill>
            </a:endParaRPr>
          </a:p>
        </p:txBody>
      </p:sp>
      <p:pic>
        <p:nvPicPr>
          <p:cNvPr id="2" name="Imagen 1">
            <a:extLst>
              <a:ext uri="{FF2B5EF4-FFF2-40B4-BE49-F238E27FC236}">
                <a16:creationId xmlns:a16="http://schemas.microsoft.com/office/drawing/2014/main" id="{AA7E63B7-BACD-49B9-B80B-F3693AB7ABD7}"/>
              </a:ext>
            </a:extLst>
          </p:cNvPr>
          <p:cNvPicPr>
            <a:picLocks noChangeAspect="1"/>
          </p:cNvPicPr>
          <p:nvPr/>
        </p:nvPicPr>
        <p:blipFill rotWithShape="1">
          <a:blip r:embed="rId3"/>
          <a:srcRect l="28738" r="27950"/>
          <a:stretch/>
        </p:blipFill>
        <p:spPr>
          <a:xfrm rot="5400000">
            <a:off x="5076243" y="2311095"/>
            <a:ext cx="2908023" cy="2539749"/>
          </a:xfrm>
          <a:prstGeom prst="rect">
            <a:avLst/>
          </a:prstGeom>
        </p:spPr>
      </p:pic>
      <p:sp>
        <p:nvSpPr>
          <p:cNvPr id="9" name="8 CuadroTexto">
            <a:extLst>
              <a:ext uri="{FF2B5EF4-FFF2-40B4-BE49-F238E27FC236}">
                <a16:creationId xmlns:a16="http://schemas.microsoft.com/office/drawing/2014/main" id="{3F5FC01F-8F4F-4F4B-821B-920D4EDFBE80}"/>
              </a:ext>
            </a:extLst>
          </p:cNvPr>
          <p:cNvSpPr txBox="1">
            <a:spLocks noChangeArrowheads="1"/>
          </p:cNvSpPr>
          <p:nvPr/>
        </p:nvSpPr>
        <p:spPr bwMode="auto">
          <a:xfrm rot="5400000">
            <a:off x="1756346" y="3259725"/>
            <a:ext cx="6858000" cy="338554"/>
          </a:xfrm>
          <a:prstGeom prst="rect">
            <a:avLst/>
          </a:prstGeom>
          <a:noFill/>
          <a:ln w="9525">
            <a:noFill/>
            <a:miter lim="800000"/>
            <a:headEnd/>
            <a:tailEnd/>
          </a:ln>
        </p:spPr>
        <p:txBody>
          <a:bodyPr wrap="square">
            <a:spAutoFit/>
          </a:bodyPr>
          <a:lstStyle/>
          <a:p>
            <a:pPr algn="ctr"/>
            <a:r>
              <a:rPr lang="es-ES" sz="1600" b="1" dirty="0">
                <a:solidFill>
                  <a:srgbClr val="0070C0"/>
                </a:solidFill>
                <a:latin typeface="Tahoma" pitchFamily="34" charset="0"/>
              </a:rPr>
              <a:t>Importaciones – Grafico % </a:t>
            </a:r>
          </a:p>
        </p:txBody>
      </p:sp>
      <p:sp>
        <p:nvSpPr>
          <p:cNvPr id="11" name="8 CuadroTexto">
            <a:extLst>
              <a:ext uri="{FF2B5EF4-FFF2-40B4-BE49-F238E27FC236}">
                <a16:creationId xmlns:a16="http://schemas.microsoft.com/office/drawing/2014/main" id="{58BF11E6-BF58-440F-9C65-5F377C747478}"/>
              </a:ext>
            </a:extLst>
          </p:cNvPr>
          <p:cNvSpPr txBox="1">
            <a:spLocks noChangeArrowheads="1"/>
          </p:cNvSpPr>
          <p:nvPr/>
        </p:nvSpPr>
        <p:spPr bwMode="auto">
          <a:xfrm rot="5400000">
            <a:off x="-689160" y="3242211"/>
            <a:ext cx="6858000" cy="338554"/>
          </a:xfrm>
          <a:prstGeom prst="rect">
            <a:avLst/>
          </a:prstGeom>
          <a:noFill/>
          <a:ln w="9525">
            <a:noFill/>
            <a:miter lim="800000"/>
            <a:headEnd/>
            <a:tailEnd/>
          </a:ln>
        </p:spPr>
        <p:txBody>
          <a:bodyPr wrap="square">
            <a:spAutoFit/>
          </a:bodyPr>
          <a:lstStyle/>
          <a:p>
            <a:pPr algn="ctr"/>
            <a:r>
              <a:rPr lang="es-ES" sz="1600" b="1" dirty="0">
                <a:solidFill>
                  <a:srgbClr val="0070C0"/>
                </a:solidFill>
                <a:latin typeface="Tahoma" pitchFamily="34" charset="0"/>
              </a:rPr>
              <a:t>Exportaciones – Grafico % </a:t>
            </a:r>
          </a:p>
        </p:txBody>
      </p:sp>
      <p:pic>
        <p:nvPicPr>
          <p:cNvPr id="3" name="Imagen 2">
            <a:extLst>
              <a:ext uri="{FF2B5EF4-FFF2-40B4-BE49-F238E27FC236}">
                <a16:creationId xmlns:a16="http://schemas.microsoft.com/office/drawing/2014/main" id="{1539CC42-8D6C-41E5-8678-672B430AFBE9}"/>
              </a:ext>
            </a:extLst>
          </p:cNvPr>
          <p:cNvPicPr>
            <a:picLocks noChangeAspect="1"/>
          </p:cNvPicPr>
          <p:nvPr/>
        </p:nvPicPr>
        <p:blipFill>
          <a:blip r:embed="rId4"/>
          <a:stretch>
            <a:fillRect/>
          </a:stretch>
        </p:blipFill>
        <p:spPr>
          <a:xfrm rot="5400000">
            <a:off x="1503542" y="2782490"/>
            <a:ext cx="5153958" cy="1694453"/>
          </a:xfrm>
          <a:prstGeom prst="rect">
            <a:avLst/>
          </a:prstGeom>
        </p:spPr>
      </p:pic>
      <p:pic>
        <p:nvPicPr>
          <p:cNvPr id="5" name="Imagen 4">
            <a:extLst>
              <a:ext uri="{FF2B5EF4-FFF2-40B4-BE49-F238E27FC236}">
                <a16:creationId xmlns:a16="http://schemas.microsoft.com/office/drawing/2014/main" id="{7CA941F3-63A3-43AE-8DC1-1F024713E87C}"/>
              </a:ext>
            </a:extLst>
          </p:cNvPr>
          <p:cNvPicPr>
            <a:picLocks noChangeAspect="1"/>
          </p:cNvPicPr>
          <p:nvPr/>
        </p:nvPicPr>
        <p:blipFill>
          <a:blip r:embed="rId5"/>
          <a:stretch>
            <a:fillRect/>
          </a:stretch>
        </p:blipFill>
        <p:spPr>
          <a:xfrm rot="5400000">
            <a:off x="-955967" y="2639161"/>
            <a:ext cx="4886748" cy="171390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0 CuadroTexto"/>
          <p:cNvSpPr txBox="1">
            <a:spLocks noChangeArrowheads="1"/>
          </p:cNvSpPr>
          <p:nvPr/>
        </p:nvSpPr>
        <p:spPr bwMode="auto">
          <a:xfrm>
            <a:off x="0" y="500042"/>
            <a:ext cx="7286644" cy="400050"/>
          </a:xfrm>
          <a:prstGeom prst="rect">
            <a:avLst/>
          </a:prstGeom>
          <a:noFill/>
          <a:ln w="9525">
            <a:noFill/>
            <a:miter lim="800000"/>
            <a:headEnd/>
            <a:tailEnd/>
          </a:ln>
        </p:spPr>
        <p:txBody>
          <a:bodyPr wrap="square">
            <a:spAutoFit/>
          </a:bodyPr>
          <a:lstStyle/>
          <a:p>
            <a:pPr algn="ctr"/>
            <a:r>
              <a:rPr lang="es-ES" sz="2000" b="1" dirty="0">
                <a:latin typeface="Tahoma" pitchFamily="34" charset="0"/>
              </a:rPr>
              <a:t>PARAGUAY EN MERCOSUR</a:t>
            </a:r>
          </a:p>
        </p:txBody>
      </p:sp>
      <p:sp>
        <p:nvSpPr>
          <p:cNvPr id="123907" name="8 CuadroTexto"/>
          <p:cNvSpPr txBox="1">
            <a:spLocks noChangeArrowheads="1"/>
          </p:cNvSpPr>
          <p:nvPr/>
        </p:nvSpPr>
        <p:spPr bwMode="auto">
          <a:xfrm>
            <a:off x="0" y="857252"/>
            <a:ext cx="7358083" cy="707886"/>
          </a:xfrm>
          <a:prstGeom prst="rect">
            <a:avLst/>
          </a:prstGeom>
          <a:noFill/>
          <a:ln w="9525">
            <a:noFill/>
            <a:miter lim="800000"/>
            <a:headEnd/>
            <a:tailEnd/>
          </a:ln>
        </p:spPr>
        <p:txBody>
          <a:bodyPr wrap="square">
            <a:spAutoFit/>
          </a:bodyPr>
          <a:lstStyle/>
          <a:p>
            <a:pPr algn="ctr"/>
            <a:r>
              <a:rPr lang="es-ES" sz="2000" b="1" dirty="0">
                <a:latin typeface="Tahoma" pitchFamily="34" charset="0"/>
              </a:rPr>
              <a:t>SALDO DE LA BALANZA COMERCIAL</a:t>
            </a:r>
          </a:p>
          <a:p>
            <a:pPr algn="ctr"/>
            <a:r>
              <a:rPr lang="es-ES" sz="2000" b="1" i="1" dirty="0">
                <a:latin typeface="Tahoma" pitchFamily="34" charset="0"/>
              </a:rPr>
              <a:t>(Acumulada en Miles de USD)</a:t>
            </a:r>
          </a:p>
        </p:txBody>
      </p:sp>
      <p:sp>
        <p:nvSpPr>
          <p:cNvPr id="11" name="10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55</a:t>
            </a:fld>
            <a:endParaRPr lang="en-US" dirty="0">
              <a:solidFill>
                <a:schemeClr val="tx1"/>
              </a:solidFill>
            </a:endParaRPr>
          </a:p>
        </p:txBody>
      </p:sp>
      <p:pic>
        <p:nvPicPr>
          <p:cNvPr id="114696" name="Picture 8" descr="http://us.123rf.com/400wm/400/400/iqoncept/iqoncept1208/iqoncept120800006/14692377-a-green-two-way-street-sign-pointing-to-import-and-export-symbolizing-international-trade-surplus-or.jpg"/>
          <p:cNvPicPr>
            <a:picLocks noChangeAspect="1" noChangeArrowheads="1"/>
          </p:cNvPicPr>
          <p:nvPr/>
        </p:nvPicPr>
        <p:blipFill>
          <a:blip r:embed="rId3" cstate="print"/>
          <a:srcRect/>
          <a:stretch>
            <a:fillRect/>
          </a:stretch>
        </p:blipFill>
        <p:spPr bwMode="auto">
          <a:xfrm>
            <a:off x="7215206" y="0"/>
            <a:ext cx="1928794" cy="1928794"/>
          </a:xfrm>
          <a:prstGeom prst="rect">
            <a:avLst/>
          </a:prstGeom>
          <a:noFill/>
        </p:spPr>
      </p:pic>
      <p:sp>
        <p:nvSpPr>
          <p:cNvPr id="8" name="7 CuadroTexto"/>
          <p:cNvSpPr txBox="1"/>
          <p:nvPr/>
        </p:nvSpPr>
        <p:spPr>
          <a:xfrm>
            <a:off x="0" y="6643710"/>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4"/>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2" name="Imagen 1">
            <a:extLst>
              <a:ext uri="{FF2B5EF4-FFF2-40B4-BE49-F238E27FC236}">
                <a16:creationId xmlns:a16="http://schemas.microsoft.com/office/drawing/2014/main" id="{2B8607C5-3538-472A-A62E-93907E0360B0}"/>
              </a:ext>
            </a:extLst>
          </p:cNvPr>
          <p:cNvPicPr>
            <a:picLocks noChangeAspect="1"/>
          </p:cNvPicPr>
          <p:nvPr/>
        </p:nvPicPr>
        <p:blipFill>
          <a:blip r:embed="rId5"/>
          <a:stretch>
            <a:fillRect/>
          </a:stretch>
        </p:blipFill>
        <p:spPr>
          <a:xfrm>
            <a:off x="0" y="1988840"/>
            <a:ext cx="9144000" cy="3154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F169BA0-D222-4BBA-85CD-7E18646B9C55}"/>
              </a:ext>
            </a:extLst>
          </p:cNvPr>
          <p:cNvSpPr>
            <a:spLocks noGrp="1"/>
          </p:cNvSpPr>
          <p:nvPr>
            <p:ph type="title"/>
          </p:nvPr>
        </p:nvSpPr>
        <p:spPr>
          <a:xfrm rot="5400000">
            <a:off x="3732996" y="3143262"/>
            <a:ext cx="6858001" cy="571480"/>
          </a:xfrm>
        </p:spPr>
        <p:txBody>
          <a:bodyPr>
            <a:normAutofit fontScale="90000"/>
          </a:bodyPr>
          <a:lstStyle/>
          <a:p>
            <a:r>
              <a:rPr lang="es-ES" sz="2800" b="1" dirty="0">
                <a:latin typeface="Baskerville Old Face" pitchFamily="18" charset="0"/>
              </a:rPr>
              <a:t>Las Tendencias de la Economía</a:t>
            </a:r>
            <a:br>
              <a:rPr lang="es-ES" sz="2800" b="1" dirty="0">
                <a:latin typeface="Baskerville Old Face" pitchFamily="18" charset="0"/>
              </a:rPr>
            </a:br>
            <a:r>
              <a:rPr lang="es-ES" sz="1100" b="1" dirty="0">
                <a:latin typeface="Baskerville Old Face" pitchFamily="18" charset="0"/>
              </a:rPr>
              <a:t>(Gráficos de algunos Principales Indicadores)</a:t>
            </a:r>
            <a:endParaRPr lang="es-ES_tradnl" sz="1100" b="1" dirty="0">
              <a:latin typeface="Baskerville Old Face" pitchFamily="18" charset="0"/>
            </a:endParaRPr>
          </a:p>
        </p:txBody>
      </p:sp>
      <p:sp>
        <p:nvSpPr>
          <p:cNvPr id="6" name="Marcador de número de diapositiva 5">
            <a:extLst>
              <a:ext uri="{FF2B5EF4-FFF2-40B4-BE49-F238E27FC236}">
                <a16:creationId xmlns:a16="http://schemas.microsoft.com/office/drawing/2014/main" id="{63BF7126-0B33-4811-80A4-AC216B7F7DA4}"/>
              </a:ext>
            </a:extLst>
          </p:cNvPr>
          <p:cNvSpPr>
            <a:spLocks noGrp="1"/>
          </p:cNvSpPr>
          <p:nvPr>
            <p:ph type="sldNum" sz="quarter" idx="12"/>
          </p:nvPr>
        </p:nvSpPr>
        <p:spPr/>
        <p:txBody>
          <a:bodyPr/>
          <a:lstStyle/>
          <a:p>
            <a:pPr>
              <a:defRPr/>
            </a:pPr>
            <a:fld id="{CF0A9BD4-AB6C-4FC6-93EB-8D362560D1A0}" type="slidenum">
              <a:rPr lang="en-US" smtClean="0"/>
              <a:pPr>
                <a:defRPr/>
              </a:pPr>
              <a:t>6</a:t>
            </a:fld>
            <a:endParaRPr lang="en-US"/>
          </a:p>
        </p:txBody>
      </p:sp>
      <p:sp>
        <p:nvSpPr>
          <p:cNvPr id="7" name="7 Rectángulo">
            <a:extLst>
              <a:ext uri="{FF2B5EF4-FFF2-40B4-BE49-F238E27FC236}">
                <a16:creationId xmlns:a16="http://schemas.microsoft.com/office/drawing/2014/main" id="{3A1EEEDB-8E00-4C9F-9834-E157658F326B}"/>
              </a:ext>
            </a:extLst>
          </p:cNvPr>
          <p:cNvSpPr/>
          <p:nvPr/>
        </p:nvSpPr>
        <p:spPr>
          <a:xfrm rot="5400000">
            <a:off x="5158081" y="3096543"/>
            <a:ext cx="6048670" cy="1384995"/>
          </a:xfrm>
          <a:prstGeom prst="rect">
            <a:avLst/>
          </a:prstGeom>
        </p:spPr>
        <p:txBody>
          <a:bodyPr wrap="square">
            <a:spAutoFit/>
          </a:bodyPr>
          <a:lstStyle/>
          <a:p>
            <a:pPr marL="93663" eaLnBrk="0" fontAlgn="auto" hangingPunct="0">
              <a:spcBef>
                <a:spcPts val="0"/>
              </a:spcBef>
              <a:spcAft>
                <a:spcPts val="0"/>
              </a:spcAft>
              <a:tabLst>
                <a:tab pos="176213" algn="l"/>
              </a:tabLst>
              <a:defRPr/>
            </a:pPr>
            <a:r>
              <a:rPr lang="es-ES" sz="600" b="1" i="1" u="sng" dirty="0">
                <a:solidFill>
                  <a:srgbClr val="993300"/>
                </a:solidFill>
                <a:latin typeface="Tahoma" pitchFamily="34" charset="0"/>
                <a:cs typeface="Tahoma" pitchFamily="34" charset="0"/>
              </a:rPr>
              <a:t>Fuente</a:t>
            </a:r>
            <a:r>
              <a:rPr lang="es-ES" sz="600" b="1" i="1" dirty="0">
                <a:solidFill>
                  <a:srgbClr val="993300"/>
                </a:solidFill>
                <a:latin typeface="Tahoma" pitchFamily="34" charset="0"/>
                <a:cs typeface="Tahoma" pitchFamily="34" charset="0"/>
              </a:rPr>
              <a:t>: </a:t>
            </a:r>
            <a:r>
              <a:rPr lang="es-ES" sz="600" b="1" i="1" dirty="0">
                <a:latin typeface="Tahoma" pitchFamily="34" charset="0"/>
                <a:cs typeface="Tahoma" pitchFamily="34" charset="0"/>
              </a:rPr>
              <a:t>BANCO CENTRAL DEL PARAGUAY – B.C.P</a:t>
            </a:r>
            <a:r>
              <a:rPr lang="es-ES" sz="600" b="1" i="1" dirty="0">
                <a:solidFill>
                  <a:srgbClr val="993300"/>
                </a:solidFill>
                <a:latin typeface="Tahoma" pitchFamily="34" charset="0"/>
                <a:cs typeface="Tahoma" pitchFamily="34" charset="0"/>
              </a:rPr>
              <a:t>.</a:t>
            </a:r>
          </a:p>
          <a:p>
            <a:pPr marL="93663" eaLnBrk="0" fontAlgn="auto" hangingPunct="0">
              <a:spcBef>
                <a:spcPts val="0"/>
              </a:spcBef>
              <a:spcAft>
                <a:spcPts val="0"/>
              </a:spcAft>
              <a:tabLst>
                <a:tab pos="176213" algn="l"/>
              </a:tabLst>
              <a:defRPr/>
            </a:pPr>
            <a:r>
              <a:rPr lang="es-ES" sz="600" b="1" i="1" u="sng" dirty="0">
                <a:solidFill>
                  <a:srgbClr val="993300"/>
                </a:solidFill>
                <a:latin typeface="Tahoma" pitchFamily="34" charset="0"/>
                <a:cs typeface="Tahoma" pitchFamily="34" charset="0"/>
              </a:rPr>
              <a:t>Elaborado por</a:t>
            </a:r>
            <a:r>
              <a:rPr lang="es-ES" sz="600" b="1" i="1" dirty="0">
                <a:solidFill>
                  <a:srgbClr val="993300"/>
                </a:solidFill>
                <a:latin typeface="Tahoma" pitchFamily="34" charset="0"/>
                <a:cs typeface="Tahoma" pitchFamily="34" charset="0"/>
              </a:rPr>
              <a:t>: </a:t>
            </a:r>
            <a:r>
              <a:rPr lang="es-ES" sz="600" b="1" i="1" dirty="0">
                <a:latin typeface="Tahoma" pitchFamily="34" charset="0"/>
                <a:cs typeface="Tahoma" pitchFamily="34" charset="0"/>
              </a:rPr>
              <a:t>CENTRO DE IMPORTADORES DEL PARAGUAY – C.I.P. </a:t>
            </a:r>
          </a:p>
          <a:p>
            <a:pPr marL="93663" eaLnBrk="0" fontAlgn="auto" hangingPunct="0">
              <a:spcBef>
                <a:spcPts val="0"/>
              </a:spcBef>
              <a:spcAft>
                <a:spcPts val="0"/>
              </a:spcAft>
              <a:tabLst>
                <a:tab pos="176213" algn="l"/>
              </a:tabLst>
              <a:defRPr/>
            </a:pPr>
            <a:r>
              <a:rPr lang="es-ES" sz="600" b="1" i="1" dirty="0">
                <a:solidFill>
                  <a:srgbClr val="993300"/>
                </a:solidFill>
                <a:latin typeface="Tahoma" pitchFamily="34" charset="0"/>
                <a:cs typeface="Tahoma" pitchFamily="34" charset="0"/>
              </a:rPr>
              <a:t>Referencias del siguiente cuadro:</a:t>
            </a:r>
          </a:p>
          <a:p>
            <a:pPr marL="93663" eaLnBrk="0" fontAlgn="auto" hangingPunct="0">
              <a:spcBef>
                <a:spcPts val="0"/>
              </a:spcBef>
              <a:spcAft>
                <a:spcPts val="0"/>
              </a:spcAft>
              <a:tabLst>
                <a:tab pos="176213" algn="l"/>
              </a:tabLst>
              <a:defRPr/>
            </a:pPr>
            <a:endParaRPr lang="es-ES" sz="600" b="1" i="1" dirty="0">
              <a:solidFill>
                <a:srgbClr val="993300"/>
              </a:solidFill>
              <a:latin typeface="Tahoma" pitchFamily="34" charset="0"/>
              <a:cs typeface="Tahoma" pitchFamily="34" charset="0"/>
            </a:endParaRP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Cifras preliminares. La producción de las Binacionales son consideradas en las Cuentas Nacionales de Paraguay.	</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Cifras preliminares. Para el cálculo del PIB per cápita se utilizan las proyecciones de población de la DGEEC. Febrero 2006.	</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La DGEEC aun no publica los datos del año 2014, se realizo un calculo promedio del crecimiento poblacional de los últimos tres años.	</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a)  Datos de la Dirección General de Estadísticas y Censos / Encuesta de Hogares 2012</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b)  Tipo de Cambio Venta de Casas de Cambio Locales al ultimo día hábil del mes</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c)  Sub Gerencia General de Política Monetaria del B.C.P., Dpto. de Cuentas Nacionales y Mercado Interno</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d) Datos preliminares sujetos a variación. Estas tablas sufrieron cambios debido a la adecuación del Manual de Estadísticas de Finanzas Publicas del 2001 del FMI.</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e) Datos de Exportación e Importación de bienes reales (sin re-exportaciones, ni otros servicios)</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f) Datos Oficiales de la Dirección Nacional de Aduanas - D.N.A. Rankings Anuales</a:t>
            </a:r>
          </a:p>
          <a:p>
            <a:pPr marL="93663" eaLnBrk="0" fontAlgn="auto" hangingPunct="0">
              <a:spcBef>
                <a:spcPts val="0"/>
              </a:spcBef>
              <a:spcAft>
                <a:spcPts val="0"/>
              </a:spcAft>
              <a:tabLst>
                <a:tab pos="176213" algn="l"/>
              </a:tabLst>
              <a:defRPr/>
            </a:pPr>
            <a:r>
              <a:rPr lang="es-ES" sz="600" dirty="0">
                <a:latin typeface="Tahoma" pitchFamily="34" charset="0"/>
                <a:cs typeface="Tahoma" pitchFamily="34" charset="0"/>
              </a:rPr>
              <a:t>	s/d = sin datos, d/d datos descontinuados d/a datos anuales</a:t>
            </a:r>
            <a:endParaRPr lang="es-ES_tradnl" sz="600" dirty="0"/>
          </a:p>
        </p:txBody>
      </p:sp>
      <p:sp>
        <p:nvSpPr>
          <p:cNvPr id="10" name="9 Rectángulo">
            <a:extLst>
              <a:ext uri="{FF2B5EF4-FFF2-40B4-BE49-F238E27FC236}">
                <a16:creationId xmlns:a16="http://schemas.microsoft.com/office/drawing/2014/main" id="{11269F87-8046-434D-BC9D-DA308A8A1191}"/>
              </a:ext>
            </a:extLst>
          </p:cNvPr>
          <p:cNvSpPr/>
          <p:nvPr/>
        </p:nvSpPr>
        <p:spPr>
          <a:xfrm rot="5400000">
            <a:off x="792833" y="3275113"/>
            <a:ext cx="6858000" cy="307777"/>
          </a:xfrm>
          <a:prstGeom prst="rect">
            <a:avLst/>
          </a:prstGeom>
        </p:spPr>
        <p:txBody>
          <a:bodyPr wrap="square">
            <a:spAutoFit/>
          </a:bodyPr>
          <a:lstStyle/>
          <a:p>
            <a:pPr algn="ctr"/>
            <a:r>
              <a:rPr lang="es-ES" sz="1400" b="1" dirty="0">
                <a:latin typeface="Baskerville Old Face" pitchFamily="18" charset="0"/>
              </a:rPr>
              <a:t>PIB – Producto Interno Bruto Anual / Per Cápita</a:t>
            </a:r>
            <a:endParaRPr lang="es-ES_tradnl" sz="1400" dirty="0"/>
          </a:p>
        </p:txBody>
      </p:sp>
      <p:sp>
        <p:nvSpPr>
          <p:cNvPr id="11" name="14 Rectángulo">
            <a:extLst>
              <a:ext uri="{FF2B5EF4-FFF2-40B4-BE49-F238E27FC236}">
                <a16:creationId xmlns:a16="http://schemas.microsoft.com/office/drawing/2014/main" id="{6EEF5EE2-161E-47F8-9B68-33FA644C9C5E}"/>
              </a:ext>
            </a:extLst>
          </p:cNvPr>
          <p:cNvSpPr/>
          <p:nvPr/>
        </p:nvSpPr>
        <p:spPr>
          <a:xfrm rot="5400000">
            <a:off x="-1891210" y="3275110"/>
            <a:ext cx="6858001" cy="307777"/>
          </a:xfrm>
          <a:prstGeom prst="rect">
            <a:avLst/>
          </a:prstGeom>
        </p:spPr>
        <p:txBody>
          <a:bodyPr wrap="square">
            <a:spAutoFit/>
          </a:bodyPr>
          <a:lstStyle/>
          <a:p>
            <a:pPr algn="ctr"/>
            <a:r>
              <a:rPr lang="es-ES" sz="1400" b="1" dirty="0">
                <a:latin typeface="Baskerville Old Face" pitchFamily="18" charset="0"/>
              </a:rPr>
              <a:t>Índice de Precios al Consumidor - Inflación </a:t>
            </a:r>
            <a:endParaRPr lang="es-ES_tradnl" sz="1400" dirty="0"/>
          </a:p>
        </p:txBody>
      </p:sp>
      <p:pic>
        <p:nvPicPr>
          <p:cNvPr id="2" name="Imagen 1">
            <a:extLst>
              <a:ext uri="{FF2B5EF4-FFF2-40B4-BE49-F238E27FC236}">
                <a16:creationId xmlns:a16="http://schemas.microsoft.com/office/drawing/2014/main" id="{E8ECDCDD-E44B-423A-9275-B7FC578CB212}"/>
              </a:ext>
            </a:extLst>
          </p:cNvPr>
          <p:cNvPicPr>
            <a:picLocks noChangeAspect="1"/>
          </p:cNvPicPr>
          <p:nvPr/>
        </p:nvPicPr>
        <p:blipFill>
          <a:blip r:embed="rId2"/>
          <a:stretch>
            <a:fillRect/>
          </a:stretch>
        </p:blipFill>
        <p:spPr>
          <a:xfrm rot="5400000">
            <a:off x="2934489" y="2510891"/>
            <a:ext cx="5174942" cy="2087657"/>
          </a:xfrm>
          <a:prstGeom prst="rect">
            <a:avLst/>
          </a:prstGeom>
        </p:spPr>
      </p:pic>
      <p:pic>
        <p:nvPicPr>
          <p:cNvPr id="3" name="Imagen 2">
            <a:extLst>
              <a:ext uri="{FF2B5EF4-FFF2-40B4-BE49-F238E27FC236}">
                <a16:creationId xmlns:a16="http://schemas.microsoft.com/office/drawing/2014/main" id="{A19C3F6E-CF43-49E1-8DFB-2F5CA23949C1}"/>
              </a:ext>
            </a:extLst>
          </p:cNvPr>
          <p:cNvPicPr>
            <a:picLocks noChangeAspect="1"/>
          </p:cNvPicPr>
          <p:nvPr/>
        </p:nvPicPr>
        <p:blipFill>
          <a:blip r:embed="rId3"/>
          <a:stretch>
            <a:fillRect/>
          </a:stretch>
        </p:blipFill>
        <p:spPr>
          <a:xfrm rot="5400000">
            <a:off x="78559" y="2715381"/>
            <a:ext cx="5174942" cy="1660667"/>
          </a:xfrm>
          <a:prstGeom prst="rect">
            <a:avLst/>
          </a:prstGeom>
        </p:spPr>
      </p:pic>
    </p:spTree>
    <p:extLst>
      <p:ext uri="{BB962C8B-B14F-4D97-AF65-F5344CB8AC3E}">
        <p14:creationId xmlns:p14="http://schemas.microsoft.com/office/powerpoint/2010/main" val="285495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63BF7126-0B33-4811-80A4-AC216B7F7DA4}"/>
              </a:ext>
            </a:extLst>
          </p:cNvPr>
          <p:cNvSpPr>
            <a:spLocks noGrp="1"/>
          </p:cNvSpPr>
          <p:nvPr>
            <p:ph type="sldNum" sz="quarter" idx="12"/>
          </p:nvPr>
        </p:nvSpPr>
        <p:spPr>
          <a:xfrm rot="5400000">
            <a:off x="-866593" y="5550692"/>
            <a:ext cx="2133600" cy="365125"/>
          </a:xfrm>
        </p:spPr>
        <p:txBody>
          <a:bodyPr/>
          <a:lstStyle/>
          <a:p>
            <a:pPr>
              <a:defRPr/>
            </a:pPr>
            <a:fld id="{CF0A9BD4-AB6C-4FC6-93EB-8D362560D1A0}" type="slidenum">
              <a:rPr lang="en-US" smtClean="0"/>
              <a:pPr>
                <a:defRPr/>
              </a:pPr>
              <a:t>7</a:t>
            </a:fld>
            <a:endParaRPr lang="en-US"/>
          </a:p>
        </p:txBody>
      </p:sp>
      <p:sp>
        <p:nvSpPr>
          <p:cNvPr id="4" name="10 Rectángulo">
            <a:extLst>
              <a:ext uri="{FF2B5EF4-FFF2-40B4-BE49-F238E27FC236}">
                <a16:creationId xmlns:a16="http://schemas.microsoft.com/office/drawing/2014/main" id="{BBF2D0C2-62F0-44A0-B141-8C3286DF854A}"/>
              </a:ext>
            </a:extLst>
          </p:cNvPr>
          <p:cNvSpPr/>
          <p:nvPr/>
        </p:nvSpPr>
        <p:spPr>
          <a:xfrm rot="5400000">
            <a:off x="472307" y="3257652"/>
            <a:ext cx="6857997" cy="292388"/>
          </a:xfrm>
          <a:prstGeom prst="rect">
            <a:avLst/>
          </a:prstGeom>
        </p:spPr>
        <p:txBody>
          <a:bodyPr wrap="square">
            <a:spAutoFit/>
          </a:bodyPr>
          <a:lstStyle/>
          <a:p>
            <a:pPr algn="ctr"/>
            <a:r>
              <a:rPr lang="es-ES" sz="1300" b="1" dirty="0">
                <a:latin typeface="Baskerville Old Face" pitchFamily="18" charset="0"/>
              </a:rPr>
              <a:t>Comercio Exterior Importaciones / Exportaciones</a:t>
            </a:r>
            <a:endParaRPr lang="es-ES_tradnl" sz="1300" dirty="0"/>
          </a:p>
        </p:txBody>
      </p:sp>
      <p:sp>
        <p:nvSpPr>
          <p:cNvPr id="8" name="13 Rectángulo">
            <a:extLst>
              <a:ext uri="{FF2B5EF4-FFF2-40B4-BE49-F238E27FC236}">
                <a16:creationId xmlns:a16="http://schemas.microsoft.com/office/drawing/2014/main" id="{1EC7C405-F1A2-459E-8C92-7B4D2FDDD0AE}"/>
              </a:ext>
            </a:extLst>
          </p:cNvPr>
          <p:cNvSpPr/>
          <p:nvPr/>
        </p:nvSpPr>
        <p:spPr>
          <a:xfrm rot="5400000">
            <a:off x="-2442027" y="3296002"/>
            <a:ext cx="6831610" cy="292388"/>
          </a:xfrm>
          <a:prstGeom prst="rect">
            <a:avLst/>
          </a:prstGeom>
        </p:spPr>
        <p:txBody>
          <a:bodyPr wrap="square">
            <a:spAutoFit/>
          </a:bodyPr>
          <a:lstStyle/>
          <a:p>
            <a:pPr algn="ctr"/>
            <a:r>
              <a:rPr lang="es-ES" sz="1300" b="1" dirty="0">
                <a:latin typeface="Baskerville Old Face" pitchFamily="18" charset="0"/>
              </a:rPr>
              <a:t>Reservas Monetarias Internacionales / Deuda Externa</a:t>
            </a:r>
            <a:endParaRPr lang="es-ES_tradnl" sz="1300" dirty="0"/>
          </a:p>
        </p:txBody>
      </p:sp>
      <p:sp>
        <p:nvSpPr>
          <p:cNvPr id="9" name="15 Rectángulo">
            <a:extLst>
              <a:ext uri="{FF2B5EF4-FFF2-40B4-BE49-F238E27FC236}">
                <a16:creationId xmlns:a16="http://schemas.microsoft.com/office/drawing/2014/main" id="{339BB013-868C-4C68-AF32-0DBB76D4D52B}"/>
              </a:ext>
            </a:extLst>
          </p:cNvPr>
          <p:cNvSpPr/>
          <p:nvPr/>
        </p:nvSpPr>
        <p:spPr>
          <a:xfrm rot="5400000">
            <a:off x="2974014" y="3386241"/>
            <a:ext cx="6831606" cy="292388"/>
          </a:xfrm>
          <a:prstGeom prst="rect">
            <a:avLst/>
          </a:prstGeom>
        </p:spPr>
        <p:txBody>
          <a:bodyPr wrap="square">
            <a:spAutoFit/>
          </a:bodyPr>
          <a:lstStyle/>
          <a:p>
            <a:pPr algn="ctr"/>
            <a:r>
              <a:rPr lang="es-ES" sz="1300" b="1" dirty="0">
                <a:latin typeface="Baskerville Old Face" pitchFamily="18" charset="0"/>
              </a:rPr>
              <a:t>Cotización del Dólar Americano / Variación Interanual</a:t>
            </a:r>
            <a:endParaRPr lang="es-ES_tradnl" sz="1300" dirty="0"/>
          </a:p>
        </p:txBody>
      </p:sp>
      <p:pic>
        <p:nvPicPr>
          <p:cNvPr id="2" name="Imagen 1">
            <a:extLst>
              <a:ext uri="{FF2B5EF4-FFF2-40B4-BE49-F238E27FC236}">
                <a16:creationId xmlns:a16="http://schemas.microsoft.com/office/drawing/2014/main" id="{6EDAEF65-68C8-4FF0-9167-39CFDA696A24}"/>
              </a:ext>
            </a:extLst>
          </p:cNvPr>
          <p:cNvPicPr>
            <a:picLocks noChangeAspect="1"/>
          </p:cNvPicPr>
          <p:nvPr/>
        </p:nvPicPr>
        <p:blipFill>
          <a:blip r:embed="rId2"/>
          <a:stretch>
            <a:fillRect/>
          </a:stretch>
        </p:blipFill>
        <p:spPr>
          <a:xfrm rot="5400000">
            <a:off x="5134028" y="2550867"/>
            <a:ext cx="4578493" cy="1786283"/>
          </a:xfrm>
          <a:prstGeom prst="rect">
            <a:avLst/>
          </a:prstGeom>
        </p:spPr>
      </p:pic>
      <p:pic>
        <p:nvPicPr>
          <p:cNvPr id="3" name="Imagen 2">
            <a:extLst>
              <a:ext uri="{FF2B5EF4-FFF2-40B4-BE49-F238E27FC236}">
                <a16:creationId xmlns:a16="http://schemas.microsoft.com/office/drawing/2014/main" id="{F7618FA1-2394-4DB1-9DDD-F0D031B5D163}"/>
              </a:ext>
            </a:extLst>
          </p:cNvPr>
          <p:cNvPicPr>
            <a:picLocks noChangeAspect="1"/>
          </p:cNvPicPr>
          <p:nvPr/>
        </p:nvPicPr>
        <p:blipFill>
          <a:blip r:embed="rId3"/>
          <a:stretch>
            <a:fillRect/>
          </a:stretch>
        </p:blipFill>
        <p:spPr>
          <a:xfrm rot="5400000">
            <a:off x="2694134" y="2550868"/>
            <a:ext cx="4596782" cy="1767993"/>
          </a:xfrm>
          <a:prstGeom prst="rect">
            <a:avLst/>
          </a:prstGeom>
        </p:spPr>
      </p:pic>
      <p:pic>
        <p:nvPicPr>
          <p:cNvPr id="10" name="Imagen 9">
            <a:extLst>
              <a:ext uri="{FF2B5EF4-FFF2-40B4-BE49-F238E27FC236}">
                <a16:creationId xmlns:a16="http://schemas.microsoft.com/office/drawing/2014/main" id="{61C0FA7B-0545-4C4A-A120-6DECE26C6752}"/>
              </a:ext>
            </a:extLst>
          </p:cNvPr>
          <p:cNvPicPr>
            <a:picLocks noChangeAspect="1"/>
          </p:cNvPicPr>
          <p:nvPr/>
        </p:nvPicPr>
        <p:blipFill>
          <a:blip r:embed="rId4"/>
          <a:stretch>
            <a:fillRect/>
          </a:stretch>
        </p:blipFill>
        <p:spPr>
          <a:xfrm rot="5400000">
            <a:off x="129944" y="2589672"/>
            <a:ext cx="4680519" cy="1750665"/>
          </a:xfrm>
          <a:prstGeom prst="rect">
            <a:avLst/>
          </a:prstGeom>
        </p:spPr>
      </p:pic>
      <p:pic>
        <p:nvPicPr>
          <p:cNvPr id="11" name="Imagen 10">
            <a:extLst>
              <a:ext uri="{FF2B5EF4-FFF2-40B4-BE49-F238E27FC236}">
                <a16:creationId xmlns:a16="http://schemas.microsoft.com/office/drawing/2014/main" id="{116A22A7-8895-4B66-8B64-2F25E6ED2192}"/>
              </a:ext>
            </a:extLst>
          </p:cNvPr>
          <p:cNvPicPr>
            <a:picLocks noChangeAspect="1"/>
          </p:cNvPicPr>
          <p:nvPr/>
        </p:nvPicPr>
        <p:blipFill>
          <a:blip r:embed="rId5"/>
          <a:stretch>
            <a:fillRect/>
          </a:stretch>
        </p:blipFill>
        <p:spPr>
          <a:xfrm rot="5400000">
            <a:off x="408457" y="3034679"/>
            <a:ext cx="3816430" cy="716636"/>
          </a:xfrm>
          <a:prstGeom prst="rect">
            <a:avLst/>
          </a:prstGeom>
        </p:spPr>
      </p:pic>
      <p:pic>
        <p:nvPicPr>
          <p:cNvPr id="12" name="Imagen 11">
            <a:extLst>
              <a:ext uri="{FF2B5EF4-FFF2-40B4-BE49-F238E27FC236}">
                <a16:creationId xmlns:a16="http://schemas.microsoft.com/office/drawing/2014/main" id="{993CFC60-88ED-4FDE-AA84-E351F36464E6}"/>
              </a:ext>
            </a:extLst>
          </p:cNvPr>
          <p:cNvPicPr>
            <a:picLocks noChangeAspect="1"/>
          </p:cNvPicPr>
          <p:nvPr/>
        </p:nvPicPr>
        <p:blipFill>
          <a:blip r:embed="rId6"/>
          <a:stretch>
            <a:fillRect/>
          </a:stretch>
        </p:blipFill>
        <p:spPr>
          <a:xfrm rot="5400000">
            <a:off x="1110665" y="3337143"/>
            <a:ext cx="3816423" cy="831786"/>
          </a:xfrm>
          <a:prstGeom prst="rect">
            <a:avLst/>
          </a:prstGeom>
        </p:spPr>
      </p:pic>
    </p:spTree>
    <p:extLst>
      <p:ext uri="{BB962C8B-B14F-4D97-AF65-F5344CB8AC3E}">
        <p14:creationId xmlns:p14="http://schemas.microsoft.com/office/powerpoint/2010/main" val="32584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11 CuadroTexto"/>
          <p:cNvSpPr txBox="1">
            <a:spLocks noChangeArrowheads="1"/>
          </p:cNvSpPr>
          <p:nvPr/>
        </p:nvSpPr>
        <p:spPr bwMode="auto">
          <a:xfrm>
            <a:off x="3786188" y="428604"/>
            <a:ext cx="1619250" cy="400050"/>
          </a:xfrm>
          <a:prstGeom prst="rect">
            <a:avLst/>
          </a:prstGeom>
          <a:noFill/>
          <a:ln w="9525">
            <a:noFill/>
            <a:miter lim="800000"/>
            <a:headEnd/>
            <a:tailEnd/>
          </a:ln>
        </p:spPr>
        <p:txBody>
          <a:bodyPr wrap="none">
            <a:spAutoFit/>
          </a:bodyPr>
          <a:lstStyle/>
          <a:p>
            <a:pPr algn="ctr"/>
            <a:r>
              <a:rPr lang="es-ES" sz="2000" b="1" dirty="0">
                <a:solidFill>
                  <a:srgbClr val="C00000"/>
                </a:solidFill>
                <a:latin typeface="Tahoma" pitchFamily="34" charset="0"/>
                <a:cs typeface="Tahoma" pitchFamily="34" charset="0"/>
              </a:rPr>
              <a:t>PARAGUAY</a:t>
            </a:r>
          </a:p>
        </p:txBody>
      </p:sp>
      <p:sp>
        <p:nvSpPr>
          <p:cNvPr id="28676" name="8 CuadroTexto"/>
          <p:cNvSpPr txBox="1">
            <a:spLocks noChangeArrowheads="1"/>
          </p:cNvSpPr>
          <p:nvPr/>
        </p:nvSpPr>
        <p:spPr bwMode="auto">
          <a:xfrm>
            <a:off x="1000125" y="714354"/>
            <a:ext cx="7253288" cy="677108"/>
          </a:xfrm>
          <a:prstGeom prst="rect">
            <a:avLst/>
          </a:prstGeom>
          <a:noFill/>
          <a:ln w="9525">
            <a:noFill/>
            <a:miter lim="800000"/>
            <a:headEnd/>
            <a:tailEnd/>
          </a:ln>
        </p:spPr>
        <p:txBody>
          <a:bodyPr>
            <a:spAutoFit/>
          </a:bodyPr>
          <a:lstStyle/>
          <a:p>
            <a:pPr algn="ctr"/>
            <a:r>
              <a:rPr lang="es-ES" sz="2000" b="1" dirty="0">
                <a:solidFill>
                  <a:srgbClr val="0070C0"/>
                </a:solidFill>
                <a:latin typeface="Tahoma" pitchFamily="34" charset="0"/>
                <a:cs typeface="Tahoma" pitchFamily="34" charset="0"/>
              </a:rPr>
              <a:t>PRODUCTO INTERNO BRUTO (PIB) </a:t>
            </a:r>
          </a:p>
          <a:p>
            <a:pPr algn="ctr"/>
            <a:r>
              <a:rPr lang="es-ES" sz="1800" dirty="0">
                <a:solidFill>
                  <a:srgbClr val="0070C0"/>
                </a:solidFill>
                <a:latin typeface="Tahoma" pitchFamily="34" charset="0"/>
                <a:cs typeface="Tahoma" pitchFamily="34" charset="0"/>
              </a:rPr>
              <a:t>2004 al 2017</a:t>
            </a:r>
          </a:p>
        </p:txBody>
      </p:sp>
      <p:sp>
        <p:nvSpPr>
          <p:cNvPr id="9" name="8 Marcador de número de diapositiva"/>
          <p:cNvSpPr>
            <a:spLocks noGrp="1"/>
          </p:cNvSpPr>
          <p:nvPr>
            <p:ph type="sldNum" sz="quarter" idx="12"/>
          </p:nvPr>
        </p:nvSpPr>
        <p:spPr/>
        <p:txBody>
          <a:bodyPr/>
          <a:lstStyle/>
          <a:p>
            <a:pPr>
              <a:defRPr/>
            </a:pPr>
            <a:fld id="{85EEC6D9-272A-41DB-A021-E63E541B1F42}" type="slidenum">
              <a:rPr lang="en-US" smtClean="0">
                <a:solidFill>
                  <a:schemeClr val="tx1"/>
                </a:solidFill>
              </a:rPr>
              <a:pPr>
                <a:defRPr/>
              </a:pPr>
              <a:t>8</a:t>
            </a:fld>
            <a:endParaRPr lang="en-US" dirty="0">
              <a:solidFill>
                <a:schemeClr val="tx1"/>
              </a:solidFill>
            </a:endParaRPr>
          </a:p>
        </p:txBody>
      </p:sp>
      <p:sp>
        <p:nvSpPr>
          <p:cNvPr id="12" name="11 CuadroTexto"/>
          <p:cNvSpPr txBox="1"/>
          <p:nvPr/>
        </p:nvSpPr>
        <p:spPr>
          <a:xfrm>
            <a:off x="0" y="6597352"/>
            <a:ext cx="9144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pic>
        <p:nvPicPr>
          <p:cNvPr id="3" name="Imagen 2">
            <a:extLst>
              <a:ext uri="{FF2B5EF4-FFF2-40B4-BE49-F238E27FC236}">
                <a16:creationId xmlns:a16="http://schemas.microsoft.com/office/drawing/2014/main" id="{93FE80F1-B0BA-4453-A77E-A84DDF74038E}"/>
              </a:ext>
            </a:extLst>
          </p:cNvPr>
          <p:cNvPicPr>
            <a:picLocks noChangeAspect="1"/>
          </p:cNvPicPr>
          <p:nvPr/>
        </p:nvPicPr>
        <p:blipFill>
          <a:blip r:embed="rId4"/>
          <a:stretch>
            <a:fillRect/>
          </a:stretch>
        </p:blipFill>
        <p:spPr>
          <a:xfrm>
            <a:off x="432048" y="1746554"/>
            <a:ext cx="8388424" cy="2042486"/>
          </a:xfrm>
          <a:prstGeom prst="rect">
            <a:avLst/>
          </a:prstGeom>
        </p:spPr>
      </p:pic>
      <p:sp>
        <p:nvSpPr>
          <p:cNvPr id="5" name="CuadroTexto 4">
            <a:extLst>
              <a:ext uri="{FF2B5EF4-FFF2-40B4-BE49-F238E27FC236}">
                <a16:creationId xmlns:a16="http://schemas.microsoft.com/office/drawing/2014/main" id="{E17A4DF8-1C1C-443B-9123-D900E56042ED}"/>
              </a:ext>
            </a:extLst>
          </p:cNvPr>
          <p:cNvSpPr txBox="1"/>
          <p:nvPr/>
        </p:nvSpPr>
        <p:spPr>
          <a:xfrm rot="20800891">
            <a:off x="6469731" y="2098218"/>
            <a:ext cx="1047082" cy="230832"/>
          </a:xfrm>
          <a:prstGeom prst="rect">
            <a:avLst/>
          </a:prstGeom>
          <a:noFill/>
        </p:spPr>
        <p:txBody>
          <a:bodyPr wrap="none" rtlCol="0">
            <a:spAutoFit/>
          </a:bodyPr>
          <a:lstStyle/>
          <a:p>
            <a:r>
              <a:rPr lang="es-MX" sz="900" i="1" dirty="0"/>
              <a:t>Estimaciones BCP</a:t>
            </a:r>
          </a:p>
        </p:txBody>
      </p:sp>
      <p:cxnSp>
        <p:nvCxnSpPr>
          <p:cNvPr id="8" name="Conector recto de flecha 7">
            <a:extLst>
              <a:ext uri="{FF2B5EF4-FFF2-40B4-BE49-F238E27FC236}">
                <a16:creationId xmlns:a16="http://schemas.microsoft.com/office/drawing/2014/main" id="{5EF3D62E-0B28-4FD8-83C5-3F88AB42D797}"/>
              </a:ext>
            </a:extLst>
          </p:cNvPr>
          <p:cNvCxnSpPr/>
          <p:nvPr/>
        </p:nvCxnSpPr>
        <p:spPr>
          <a:xfrm flipV="1">
            <a:off x="6651724" y="2276589"/>
            <a:ext cx="683096" cy="18596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758F85D3-C077-4E28-AC47-C882E5DAAFAD}"/>
              </a:ext>
            </a:extLst>
          </p:cNvPr>
          <p:cNvPicPr>
            <a:picLocks noChangeAspect="1"/>
          </p:cNvPicPr>
          <p:nvPr/>
        </p:nvPicPr>
        <p:blipFill>
          <a:blip r:embed="rId5"/>
          <a:stretch>
            <a:fillRect/>
          </a:stretch>
        </p:blipFill>
        <p:spPr>
          <a:xfrm>
            <a:off x="469404" y="4018868"/>
            <a:ext cx="4284774" cy="1873342"/>
          </a:xfrm>
          <a:prstGeom prst="rect">
            <a:avLst/>
          </a:prstGeom>
        </p:spPr>
      </p:pic>
      <p:pic>
        <p:nvPicPr>
          <p:cNvPr id="11" name="Imagen 10">
            <a:extLst>
              <a:ext uri="{FF2B5EF4-FFF2-40B4-BE49-F238E27FC236}">
                <a16:creationId xmlns:a16="http://schemas.microsoft.com/office/drawing/2014/main" id="{DD8A6C74-832C-4266-AB7F-E389CF8ADAD3}"/>
              </a:ext>
            </a:extLst>
          </p:cNvPr>
          <p:cNvPicPr>
            <a:picLocks noChangeAspect="1"/>
          </p:cNvPicPr>
          <p:nvPr/>
        </p:nvPicPr>
        <p:blipFill>
          <a:blip r:embed="rId6"/>
          <a:stretch>
            <a:fillRect/>
          </a:stretch>
        </p:blipFill>
        <p:spPr>
          <a:xfrm>
            <a:off x="4955086" y="4005064"/>
            <a:ext cx="3865386" cy="18871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9 CuadroTexto"/>
          <p:cNvSpPr txBox="1">
            <a:spLocks noChangeArrowheads="1"/>
          </p:cNvSpPr>
          <p:nvPr/>
        </p:nvSpPr>
        <p:spPr bwMode="auto">
          <a:xfrm rot="5400000">
            <a:off x="5272145" y="3228921"/>
            <a:ext cx="6858000" cy="400110"/>
          </a:xfrm>
          <a:prstGeom prst="rect">
            <a:avLst/>
          </a:prstGeom>
          <a:noFill/>
          <a:ln w="9525">
            <a:noFill/>
            <a:miter lim="800000"/>
            <a:headEnd/>
            <a:tailEnd/>
          </a:ln>
        </p:spPr>
        <p:txBody>
          <a:bodyPr wrap="square">
            <a:spAutoFit/>
          </a:bodyPr>
          <a:lstStyle/>
          <a:p>
            <a:pPr algn="ctr"/>
            <a:r>
              <a:rPr lang="es-ES" sz="2000" b="1" dirty="0">
                <a:solidFill>
                  <a:srgbClr val="C00000"/>
                </a:solidFill>
                <a:latin typeface="Tahoma" pitchFamily="34" charset="0"/>
                <a:cs typeface="Tahoma" pitchFamily="34" charset="0"/>
              </a:rPr>
              <a:t>PARAGUAY</a:t>
            </a:r>
          </a:p>
        </p:txBody>
      </p:sp>
      <p:sp>
        <p:nvSpPr>
          <p:cNvPr id="12292" name="8 CuadroTexto"/>
          <p:cNvSpPr txBox="1">
            <a:spLocks noChangeArrowheads="1"/>
          </p:cNvSpPr>
          <p:nvPr/>
        </p:nvSpPr>
        <p:spPr bwMode="auto">
          <a:xfrm rot="5400000">
            <a:off x="678654" y="3474016"/>
            <a:ext cx="6429372" cy="338554"/>
          </a:xfrm>
          <a:prstGeom prst="rect">
            <a:avLst/>
          </a:prstGeom>
          <a:noFill/>
          <a:ln w="9525">
            <a:noFill/>
            <a:miter lim="800000"/>
            <a:headEnd/>
            <a:tailEnd/>
          </a:ln>
        </p:spPr>
        <p:txBody>
          <a:bodyPr wrap="square">
            <a:spAutoFit/>
          </a:bodyPr>
          <a:lstStyle/>
          <a:p>
            <a:pPr algn="ctr">
              <a:defRPr/>
            </a:pPr>
            <a:r>
              <a:rPr lang="es-ES" sz="1600" b="1" dirty="0">
                <a:solidFill>
                  <a:srgbClr val="0033CC"/>
                </a:solidFill>
                <a:effectLst>
                  <a:outerShdw blurRad="38100" dist="38100" dir="2700000" algn="tl">
                    <a:srgbClr val="000000">
                      <a:alpha val="43137"/>
                    </a:srgbClr>
                  </a:outerShdw>
                </a:effectLst>
                <a:latin typeface="Tahoma" pitchFamily="34" charset="0"/>
                <a:cs typeface="Tahoma" pitchFamily="34" charset="0"/>
              </a:rPr>
              <a:t>PIB – PARTICIPACION POR SECTORES ECONOMICOS</a:t>
            </a:r>
          </a:p>
        </p:txBody>
      </p:sp>
      <p:sp>
        <p:nvSpPr>
          <p:cNvPr id="13" name="12 Marcador de número de diapositiva"/>
          <p:cNvSpPr>
            <a:spLocks noGrp="1"/>
          </p:cNvSpPr>
          <p:nvPr>
            <p:ph type="sldNum" sz="quarter" idx="12"/>
          </p:nvPr>
        </p:nvSpPr>
        <p:spPr>
          <a:xfrm rot="5400000">
            <a:off x="-884238" y="5608636"/>
            <a:ext cx="2133600" cy="365125"/>
          </a:xfrm>
        </p:spPr>
        <p:txBody>
          <a:bodyPr/>
          <a:lstStyle/>
          <a:p>
            <a:pPr>
              <a:defRPr/>
            </a:pPr>
            <a:fld id="{85EEC6D9-272A-41DB-A021-E63E541B1F42}" type="slidenum">
              <a:rPr lang="en-US" smtClean="0">
                <a:solidFill>
                  <a:schemeClr val="tx1"/>
                </a:solidFill>
              </a:rPr>
              <a:pPr>
                <a:defRPr/>
              </a:pPr>
              <a:t>9</a:t>
            </a:fld>
            <a:endParaRPr lang="en-US" dirty="0">
              <a:solidFill>
                <a:schemeClr val="tx1"/>
              </a:solidFill>
            </a:endParaRPr>
          </a:p>
        </p:txBody>
      </p:sp>
      <p:sp>
        <p:nvSpPr>
          <p:cNvPr id="10" name="9 CuadroTexto"/>
          <p:cNvSpPr txBox="1"/>
          <p:nvPr/>
        </p:nvSpPr>
        <p:spPr>
          <a:xfrm rot="5400000">
            <a:off x="-3286140" y="3321278"/>
            <a:ext cx="6858000" cy="215444"/>
          </a:xfrm>
          <a:prstGeom prst="rect">
            <a:avLst/>
          </a:prstGeom>
          <a:noFill/>
        </p:spPr>
        <p:txBody>
          <a:bodyPr wrap="square" rtlCol="0">
            <a:spAutoFit/>
          </a:bodyPr>
          <a:lstStyle/>
          <a:p>
            <a:pPr algn="ctr"/>
            <a:r>
              <a:rPr lang="es-ES" sz="800" b="1" dirty="0">
                <a:latin typeface="Arial" pitchFamily="34" charset="0"/>
                <a:cs typeface="Arial" pitchFamily="34" charset="0"/>
              </a:rPr>
              <a:t>CIP – INFORME ECONOMICO Y DE COMERCIO EXTERIOR – </a:t>
            </a:r>
            <a:r>
              <a:rPr lang="es-ES" sz="800" b="1" dirty="0">
                <a:latin typeface="Arial" pitchFamily="34" charset="0"/>
                <a:cs typeface="Arial" pitchFamily="34" charset="0"/>
                <a:hlinkClick r:id="rId3"/>
              </a:rPr>
              <a:t>www.cip.org.py</a:t>
            </a:r>
            <a:r>
              <a:rPr lang="es-ES" sz="800" b="1" dirty="0">
                <a:latin typeface="Arial" pitchFamily="34" charset="0"/>
                <a:cs typeface="Arial" pitchFamily="34" charset="0"/>
              </a:rPr>
              <a:t> </a:t>
            </a:r>
            <a:endParaRPr lang="es-ES_tradnl" sz="800" b="1" dirty="0">
              <a:latin typeface="Arial" pitchFamily="34" charset="0"/>
              <a:cs typeface="Arial" pitchFamily="34" charset="0"/>
            </a:endParaRPr>
          </a:p>
        </p:txBody>
      </p:sp>
      <p:sp>
        <p:nvSpPr>
          <p:cNvPr id="8" name="8 CuadroTexto"/>
          <p:cNvSpPr txBox="1">
            <a:spLocks noChangeArrowheads="1"/>
          </p:cNvSpPr>
          <p:nvPr/>
        </p:nvSpPr>
        <p:spPr bwMode="auto">
          <a:xfrm rot="5400000">
            <a:off x="4292542" y="3331149"/>
            <a:ext cx="6715147" cy="338554"/>
          </a:xfrm>
          <a:prstGeom prst="rect">
            <a:avLst/>
          </a:prstGeom>
          <a:noFill/>
          <a:ln w="9525">
            <a:noFill/>
            <a:miter lim="800000"/>
            <a:headEnd/>
            <a:tailEnd/>
          </a:ln>
        </p:spPr>
        <p:txBody>
          <a:bodyPr wrap="square">
            <a:spAutoFit/>
          </a:bodyPr>
          <a:lstStyle/>
          <a:p>
            <a:pPr algn="ctr">
              <a:defRPr/>
            </a:pPr>
            <a:r>
              <a:rPr lang="es-ES" sz="1600" b="1" dirty="0">
                <a:solidFill>
                  <a:srgbClr val="0033CC"/>
                </a:solidFill>
                <a:effectLst>
                  <a:outerShdw blurRad="38100" dist="38100" dir="2700000" algn="tl">
                    <a:srgbClr val="000000">
                      <a:alpha val="43137"/>
                    </a:srgbClr>
                  </a:outerShdw>
                </a:effectLst>
                <a:latin typeface="Tahoma" pitchFamily="34" charset="0"/>
                <a:cs typeface="Tahoma" pitchFamily="34" charset="0"/>
              </a:rPr>
              <a:t>PARTICIPACION POR RAMA DE ACTIVIDAD ECONOMICA</a:t>
            </a:r>
          </a:p>
        </p:txBody>
      </p:sp>
      <p:sp>
        <p:nvSpPr>
          <p:cNvPr id="9" name="8 Rectángulo"/>
          <p:cNvSpPr/>
          <p:nvPr/>
        </p:nvSpPr>
        <p:spPr>
          <a:xfrm rot="5400000">
            <a:off x="6114004" y="3101442"/>
            <a:ext cx="4572000" cy="369332"/>
          </a:xfrm>
          <a:prstGeom prst="rect">
            <a:avLst/>
          </a:prstGeom>
        </p:spPr>
        <p:txBody>
          <a:bodyPr>
            <a:spAutoFit/>
          </a:bodyPr>
          <a:lstStyle/>
          <a:p>
            <a:pPr algn="ctr">
              <a:defRPr/>
            </a:pPr>
            <a:r>
              <a:rPr lang="es-ES" sz="1800" b="1" u="sng" dirty="0">
                <a:solidFill>
                  <a:srgbClr val="0070C0"/>
                </a:solidFill>
                <a:effectLst>
                  <a:outerShdw blurRad="38100" dist="38100" dir="2700000" algn="tl">
                    <a:srgbClr val="000000">
                      <a:alpha val="43137"/>
                    </a:srgbClr>
                  </a:outerShdw>
                </a:effectLst>
                <a:latin typeface="Tahoma" pitchFamily="34" charset="0"/>
                <a:cs typeface="Tahoma" pitchFamily="34" charset="0"/>
              </a:rPr>
              <a:t>PIB – Gráfico año 2017</a:t>
            </a:r>
          </a:p>
        </p:txBody>
      </p:sp>
      <p:pic>
        <p:nvPicPr>
          <p:cNvPr id="2" name="Imagen 1">
            <a:extLst>
              <a:ext uri="{FF2B5EF4-FFF2-40B4-BE49-F238E27FC236}">
                <a16:creationId xmlns:a16="http://schemas.microsoft.com/office/drawing/2014/main" id="{3A55FD2F-FD7E-45F6-84FF-CB98046209C3}"/>
              </a:ext>
            </a:extLst>
          </p:cNvPr>
          <p:cNvPicPr>
            <a:picLocks noChangeAspect="1"/>
          </p:cNvPicPr>
          <p:nvPr/>
        </p:nvPicPr>
        <p:blipFill>
          <a:blip r:embed="rId4"/>
          <a:stretch>
            <a:fillRect/>
          </a:stretch>
        </p:blipFill>
        <p:spPr>
          <a:xfrm rot="5400000">
            <a:off x="-508940" y="2643936"/>
            <a:ext cx="5766462" cy="1998715"/>
          </a:xfrm>
          <a:prstGeom prst="rect">
            <a:avLst/>
          </a:prstGeom>
        </p:spPr>
      </p:pic>
      <p:pic>
        <p:nvPicPr>
          <p:cNvPr id="3" name="Imagen 2">
            <a:extLst>
              <a:ext uri="{FF2B5EF4-FFF2-40B4-BE49-F238E27FC236}">
                <a16:creationId xmlns:a16="http://schemas.microsoft.com/office/drawing/2014/main" id="{2B8EF3F8-3FD5-4A25-9C7F-B31CD5E8193F}"/>
              </a:ext>
            </a:extLst>
          </p:cNvPr>
          <p:cNvPicPr>
            <a:picLocks noChangeAspect="1"/>
          </p:cNvPicPr>
          <p:nvPr/>
        </p:nvPicPr>
        <p:blipFill>
          <a:blip r:embed="rId5"/>
          <a:stretch>
            <a:fillRect/>
          </a:stretch>
        </p:blipFill>
        <p:spPr>
          <a:xfrm rot="5400000">
            <a:off x="3272511" y="2373302"/>
            <a:ext cx="5766462" cy="225424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43380</TotalTime>
  <Words>5472</Words>
  <Application>Microsoft Office PowerPoint</Application>
  <PresentationFormat>Presentación en pantalla (4:3)</PresentationFormat>
  <Paragraphs>467</Paragraphs>
  <Slides>55</Slides>
  <Notes>46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55</vt:i4>
      </vt:variant>
    </vt:vector>
  </HeadingPairs>
  <TitlesOfParts>
    <vt:vector size="67" baseType="lpstr">
      <vt:lpstr>Arial</vt:lpstr>
      <vt:lpstr>Baskerville Old Face</vt:lpstr>
      <vt:lpstr>Calibri</vt:lpstr>
      <vt:lpstr>Calibri Light</vt:lpstr>
      <vt:lpstr>Candara</vt:lpstr>
      <vt:lpstr>Segoe UI Black</vt:lpstr>
      <vt:lpstr>StarSymbol</vt:lpstr>
      <vt:lpstr>Tahoma</vt:lpstr>
      <vt:lpstr>Times New Roman</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Las Tendencias de la Economía (Gráficos de algunos Principales Indicadores)</vt:lpstr>
      <vt:lpstr>Presentación de PowerPoint</vt:lpstr>
      <vt:lpstr>Presentación de PowerPoint</vt:lpstr>
      <vt:lpstr>Presentación de PowerPoint</vt:lpstr>
      <vt:lpstr>Inflación  Acumulada 2013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Centro de importadores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Liliana</cp:lastModifiedBy>
  <cp:revision>3047</cp:revision>
  <cp:lastPrinted>2019-04-09T19:41:53Z</cp:lastPrinted>
  <dcterms:created xsi:type="dcterms:W3CDTF">2009-09-09T18:14:45Z</dcterms:created>
  <dcterms:modified xsi:type="dcterms:W3CDTF">2021-03-05T14:54:53Z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TC010183713082</vt:lpwstr>
  </property>
</Properties>
</file>