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51"/>
  </p:notesMasterIdLst>
  <p:handoutMasterIdLst>
    <p:handoutMasterId r:id="rId52"/>
  </p:handoutMasterIdLst>
  <p:sldIdLst>
    <p:sldId id="333" r:id="rId2"/>
    <p:sldId id="257" r:id="rId3"/>
    <p:sldId id="261" r:id="rId4"/>
    <p:sldId id="264" r:id="rId5"/>
    <p:sldId id="263" r:id="rId6"/>
    <p:sldId id="334" r:id="rId7"/>
    <p:sldId id="317" r:id="rId8"/>
    <p:sldId id="330" r:id="rId9"/>
    <p:sldId id="260" r:id="rId10"/>
    <p:sldId id="308" r:id="rId11"/>
    <p:sldId id="321" r:id="rId12"/>
    <p:sldId id="265" r:id="rId13"/>
    <p:sldId id="335" r:id="rId14"/>
    <p:sldId id="322" r:id="rId15"/>
    <p:sldId id="309" r:id="rId16"/>
    <p:sldId id="319" r:id="rId17"/>
    <p:sldId id="271" r:id="rId18"/>
    <p:sldId id="269" r:id="rId19"/>
    <p:sldId id="277" r:id="rId20"/>
    <p:sldId id="270" r:id="rId21"/>
    <p:sldId id="310" r:id="rId22"/>
    <p:sldId id="273" r:id="rId23"/>
    <p:sldId id="272" r:id="rId24"/>
    <p:sldId id="274" r:id="rId25"/>
    <p:sldId id="275" r:id="rId26"/>
    <p:sldId id="276" r:id="rId27"/>
    <p:sldId id="324" r:id="rId28"/>
    <p:sldId id="336" r:id="rId29"/>
    <p:sldId id="312" r:id="rId30"/>
    <p:sldId id="278" r:id="rId31"/>
    <p:sldId id="279" r:id="rId32"/>
    <p:sldId id="304" r:id="rId33"/>
    <p:sldId id="301" r:id="rId34"/>
    <p:sldId id="280" r:id="rId35"/>
    <p:sldId id="302" r:id="rId36"/>
    <p:sldId id="281" r:id="rId37"/>
    <p:sldId id="326" r:id="rId38"/>
    <p:sldId id="328" r:id="rId39"/>
    <p:sldId id="318" r:id="rId40"/>
    <p:sldId id="282" r:id="rId41"/>
    <p:sldId id="283" r:id="rId42"/>
    <p:sldId id="305" r:id="rId43"/>
    <p:sldId id="306" r:id="rId44"/>
    <p:sldId id="303" r:id="rId45"/>
    <p:sldId id="284" r:id="rId46"/>
    <p:sldId id="285" r:id="rId47"/>
    <p:sldId id="290" r:id="rId48"/>
    <p:sldId id="313" r:id="rId49"/>
    <p:sldId id="337" r:id="rId50"/>
  </p:sldIdLst>
  <p:sldSz cx="9144000" cy="6858000" type="screen4x3"/>
  <p:notesSz cx="6858000" cy="9710738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  <a:srgbClr val="0033CC"/>
    <a:srgbClr val="008000"/>
    <a:srgbClr val="FF6600"/>
    <a:srgbClr val="000066"/>
    <a:srgbClr val="3366CC"/>
    <a:srgbClr val="3366FF"/>
    <a:srgbClr val="ACA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500" autoAdjust="0"/>
  </p:normalViewPr>
  <p:slideViewPr>
    <p:cSldViewPr>
      <p:cViewPr varScale="1">
        <p:scale>
          <a:sx n="86" d="100"/>
          <a:sy n="86" d="100"/>
        </p:scale>
        <p:origin x="11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"/>
            <a:ext cx="2971800" cy="48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40" tIns="48620" rIns="97240" bIns="48620" numCol="1" anchor="t" anchorCtr="0" compatLnSpc="1">
            <a:prstTxWarp prst="textNoShape">
              <a:avLst/>
            </a:prstTxWarp>
          </a:bodyPr>
          <a:lstStyle>
            <a:lvl1pPr algn="l" defTabSz="972490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7"/>
            <a:ext cx="2971800" cy="48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40" tIns="48620" rIns="97240" bIns="48620" numCol="1" anchor="t" anchorCtr="0" compatLnSpc="1">
            <a:prstTxWarp prst="textNoShape">
              <a:avLst/>
            </a:prstTxWarp>
          </a:bodyPr>
          <a:lstStyle>
            <a:lvl1pPr algn="r" defTabSz="972490">
              <a:defRPr sz="1300"/>
            </a:lvl1pPr>
          </a:lstStyle>
          <a:p>
            <a:pPr>
              <a:defRPr/>
            </a:pPr>
            <a:fld id="{00F3DB0E-9E7B-4967-8B73-C8C780DD8CFB}" type="datetimeFigureOut">
              <a:rPr lang="es-ES"/>
              <a:pPr>
                <a:defRPr/>
              </a:pPr>
              <a:t>11/06/2020</a:t>
            </a:fld>
            <a:endParaRPr lang="es-E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5040"/>
            <a:ext cx="2971800" cy="48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40" tIns="48620" rIns="97240" bIns="48620" numCol="1" anchor="b" anchorCtr="0" compatLnSpc="1">
            <a:prstTxWarp prst="textNoShape">
              <a:avLst/>
            </a:prstTxWarp>
          </a:bodyPr>
          <a:lstStyle>
            <a:lvl1pPr algn="l" defTabSz="972490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25040"/>
            <a:ext cx="2971800" cy="48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40" tIns="48620" rIns="97240" bIns="48620" numCol="1" anchor="b" anchorCtr="0" compatLnSpc="1">
            <a:prstTxWarp prst="textNoShape">
              <a:avLst/>
            </a:prstTxWarp>
          </a:bodyPr>
          <a:lstStyle>
            <a:lvl1pPr algn="r" defTabSz="972490">
              <a:defRPr sz="1300"/>
            </a:lvl1pPr>
          </a:lstStyle>
          <a:p>
            <a:pPr>
              <a:defRPr/>
            </a:pPr>
            <a:fld id="{061D9A79-CF83-4DF4-861E-9D2D7D8F1A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"/>
            <a:ext cx="2971800" cy="48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30" tIns="48614" rIns="97230" bIns="48614" numCol="1" anchor="t" anchorCtr="0" compatLnSpc="1">
            <a:prstTxWarp prst="textNoShape">
              <a:avLst/>
            </a:prstTxWarp>
          </a:bodyPr>
          <a:lstStyle>
            <a:lvl1pPr algn="l" defTabSz="969177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7"/>
            <a:ext cx="2971800" cy="48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30" tIns="48614" rIns="97230" bIns="48614" numCol="1" anchor="t" anchorCtr="0" compatLnSpc="1">
            <a:prstTxWarp prst="textNoShape">
              <a:avLst/>
            </a:prstTxWarp>
          </a:bodyPr>
          <a:lstStyle>
            <a:lvl1pPr algn="r" defTabSz="969177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3300" y="728663"/>
            <a:ext cx="4851400" cy="3638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2523"/>
            <a:ext cx="5029200" cy="436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30" tIns="48614" rIns="97230" bIns="486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5040"/>
            <a:ext cx="2971800" cy="48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30" tIns="48614" rIns="97230" bIns="48614" numCol="1" anchor="b" anchorCtr="0" compatLnSpc="1">
            <a:prstTxWarp prst="textNoShape">
              <a:avLst/>
            </a:prstTxWarp>
          </a:bodyPr>
          <a:lstStyle>
            <a:lvl1pPr algn="l" defTabSz="969177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25040"/>
            <a:ext cx="2971800" cy="48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30" tIns="48614" rIns="97230" bIns="48614" numCol="1" anchor="b" anchorCtr="0" compatLnSpc="1">
            <a:prstTxWarp prst="textNoShape">
              <a:avLst/>
            </a:prstTxWarp>
          </a:bodyPr>
          <a:lstStyle>
            <a:lvl1pPr algn="r" defTabSz="969177">
              <a:defRPr sz="1300"/>
            </a:lvl1pPr>
          </a:lstStyle>
          <a:p>
            <a:pPr>
              <a:defRPr/>
            </a:pPr>
            <a:fld id="{AE870BDA-1A9C-480B-A608-260E79B3C8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Inserta un mapa de tu pa</a:t>
            </a:r>
            <a:r>
              <a:rPr lang="en-US">
                <a:latin typeface="Times New Roman" pitchFamily="18" charset="0"/>
              </a:rPr>
              <a:t>í</a:t>
            </a:r>
            <a:r>
              <a:rPr lang="en-US"/>
              <a:t>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14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</a:t>
            </a:r>
            <a:r>
              <a:rPr kumimoji="0" lang="en-US" sz="2600" dirty="0" err="1"/>
              <a:t>que</a:t>
            </a:r>
            <a:r>
              <a:rPr kumimoji="0" lang="en-US" sz="2600" dirty="0"/>
              <a:t> </a:t>
            </a:r>
            <a:r>
              <a:rPr kumimoji="0" lang="en-US" sz="2600" dirty="0" err="1"/>
              <a:t>ilustre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de </a:t>
            </a:r>
            <a:r>
              <a:rPr kumimoji="0" lang="en-US" sz="2600" dirty="0" err="1"/>
              <a:t>las</a:t>
            </a:r>
            <a:r>
              <a:rPr kumimoji="0" lang="en-US" sz="2600" dirty="0"/>
              <a:t> </a:t>
            </a:r>
            <a:r>
              <a:rPr kumimoji="0" lang="en-US" sz="2600" dirty="0" err="1"/>
              <a:t>estaciones</a:t>
            </a:r>
            <a:r>
              <a:rPr kumimoji="0" lang="en-US" sz="2600" dirty="0"/>
              <a:t> del </a:t>
            </a:r>
            <a:r>
              <a:rPr kumimoji="0" lang="en-US" sz="2600" dirty="0" err="1"/>
              <a:t>año</a:t>
            </a:r>
            <a:r>
              <a:rPr kumimoji="0" lang="en-US" sz="2600" dirty="0"/>
              <a:t> en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3561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un animal o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planta</a:t>
            </a:r>
            <a:r>
              <a:rPr kumimoji="0" lang="en-US" sz="2600" dirty="0"/>
              <a:t> </a:t>
            </a:r>
            <a:r>
              <a:rPr kumimoji="0" lang="en-US" sz="2600" dirty="0" err="1"/>
              <a:t>que</a:t>
            </a:r>
            <a:r>
              <a:rPr kumimoji="0" lang="en-US" sz="2600" dirty="0"/>
              <a:t> </a:t>
            </a:r>
            <a:r>
              <a:rPr kumimoji="0" lang="en-US" sz="2600" dirty="0" err="1"/>
              <a:t>pueda</a:t>
            </a:r>
            <a:r>
              <a:rPr kumimoji="0" lang="en-US" sz="2600" dirty="0"/>
              <a:t> </a:t>
            </a:r>
            <a:r>
              <a:rPr kumimoji="0" lang="en-US" sz="2600" dirty="0" err="1"/>
              <a:t>encontrarse</a:t>
            </a:r>
            <a:r>
              <a:rPr kumimoji="0" lang="en-US" sz="2600" dirty="0"/>
              <a:t> en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Agrega los principales puntos hist</a:t>
            </a:r>
            <a:r>
              <a:rPr lang="en-US">
                <a:latin typeface="Times New Roman" pitchFamily="18" charset="0"/>
              </a:rPr>
              <a:t>ó</a:t>
            </a:r>
            <a:r>
              <a:rPr lang="en-US"/>
              <a:t>ricos de tu pa</a:t>
            </a:r>
            <a:r>
              <a:rPr lang="en-US">
                <a:latin typeface="Times New Roman" pitchFamily="18" charset="0"/>
              </a:rPr>
              <a:t>í</a:t>
            </a:r>
            <a:r>
              <a:rPr lang="en-US"/>
              <a:t>s a la escala de tiempo.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0285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2591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</a:t>
            </a:r>
            <a:r>
              <a:rPr kumimoji="0" lang="en-US" sz="2600" dirty="0" err="1"/>
              <a:t>que</a:t>
            </a:r>
            <a:r>
              <a:rPr kumimoji="0" lang="en-US" sz="2600" dirty="0"/>
              <a:t> </a:t>
            </a:r>
            <a:r>
              <a:rPr kumimoji="0" lang="en-US" sz="2600" dirty="0" err="1"/>
              <a:t>ilustre</a:t>
            </a:r>
            <a:r>
              <a:rPr kumimoji="0" lang="en-US" sz="2600" dirty="0"/>
              <a:t> </a:t>
            </a:r>
            <a:r>
              <a:rPr kumimoji="0" lang="en-US" sz="2600" dirty="0" err="1"/>
              <a:t>algún</a:t>
            </a:r>
            <a:r>
              <a:rPr kumimoji="0" lang="en-US" sz="2600" dirty="0"/>
              <a:t> </a:t>
            </a:r>
            <a:r>
              <a:rPr kumimoji="0" lang="en-US" sz="2600" dirty="0" err="1"/>
              <a:t>aspecto</a:t>
            </a:r>
            <a:r>
              <a:rPr kumimoji="0" lang="en-US" sz="2600" dirty="0"/>
              <a:t> de la </a:t>
            </a:r>
            <a:r>
              <a:rPr kumimoji="0" lang="en-US" sz="2600" dirty="0" err="1"/>
              <a:t>economía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s-PY"/>
              <a:t>Las Reservas Internacionales han superado a la deuda externa, lo que confiere una gran capacidad de endeudamiento al Paraguay</a:t>
            </a:r>
          </a:p>
          <a:p>
            <a:pPr>
              <a:buFontTx/>
              <a:buChar char="•"/>
            </a:pPr>
            <a:r>
              <a:rPr lang="es-PY"/>
              <a:t>Paraguay nunca entró en cesación de pago de sus deudas internacionales</a:t>
            </a:r>
          </a:p>
          <a:p>
            <a:pPr>
              <a:buFontTx/>
              <a:buChar char="•"/>
            </a:pPr>
            <a:r>
              <a:rPr lang="es-PY"/>
              <a:t>La deuda externa se viene reduciendo de manera constante, sin que el país haya recibido ningún tipo de condonación ni beneficio</a:t>
            </a:r>
          </a:p>
          <a:p>
            <a:endParaRPr lang="es-PY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600" dirty="0" err="1"/>
              <a:t>Inserta</a:t>
            </a:r>
            <a:r>
              <a:rPr kumimoji="0" lang="en-US" sz="2600" dirty="0"/>
              <a:t> </a:t>
            </a:r>
            <a:r>
              <a:rPr kumimoji="0" lang="en-US" sz="2600" dirty="0" err="1"/>
              <a:t>una</a:t>
            </a:r>
            <a:r>
              <a:rPr kumimoji="0" lang="en-US" sz="2600" dirty="0"/>
              <a:t> </a:t>
            </a:r>
            <a:r>
              <a:rPr kumimoji="0" lang="en-US" sz="2600" dirty="0" err="1"/>
              <a:t>imagen</a:t>
            </a:r>
            <a:r>
              <a:rPr kumimoji="0" lang="en-US" sz="2600" dirty="0"/>
              <a:t> de </a:t>
            </a:r>
            <a:r>
              <a:rPr kumimoji="0" lang="en-US" sz="2600" dirty="0" err="1"/>
              <a:t>uno</a:t>
            </a:r>
            <a:r>
              <a:rPr kumimoji="0" lang="en-US" sz="2600" dirty="0"/>
              <a:t> de los </a:t>
            </a:r>
            <a:r>
              <a:rPr kumimoji="0" lang="en-US" sz="2600" dirty="0" err="1"/>
              <a:t>puntos</a:t>
            </a:r>
            <a:r>
              <a:rPr kumimoji="0" lang="en-US" sz="2600" dirty="0"/>
              <a:t> de </a:t>
            </a:r>
            <a:r>
              <a:rPr kumimoji="0" lang="en-US" sz="2600" dirty="0" err="1"/>
              <a:t>interés</a:t>
            </a:r>
            <a:r>
              <a:rPr kumimoji="0" lang="en-US" sz="2600" dirty="0"/>
              <a:t> de </a:t>
            </a:r>
            <a:r>
              <a:rPr kumimoji="0" lang="en-US" sz="2600" dirty="0" err="1"/>
              <a:t>tu</a:t>
            </a:r>
            <a:r>
              <a:rPr kumimoji="0" lang="en-US" sz="2600" dirty="0"/>
              <a:t> </a:t>
            </a:r>
            <a:r>
              <a:rPr kumimoji="0" lang="en-US" sz="2600" dirty="0" err="1"/>
              <a:t>país</a:t>
            </a:r>
            <a:r>
              <a:rPr kumimoji="0" lang="en-US" sz="2600" dirty="0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7C76C-F447-4AE3-8CBB-F401FFCD6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AF1878-6AE9-4732-9FA7-C3551E776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89A6A-CECE-47A2-A089-922444187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C9F7AE-6C6E-41B7-A5F8-31E7ED91A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DDCC42-F3B6-459A-872B-1850CAB0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E234D-3A99-4E15-BE70-81C2A033BBF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1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CCF2E-C6B6-47FF-BC06-EE39F90C7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8C0479-F7FC-4A07-AE90-8DE7E2F9E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51B6A9-1A0B-4D5E-B345-22495F97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A99D86-F4EF-494C-BD96-7A709F5E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940D70-ADAC-4B78-A0C1-5BF1DB7D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53453-B5C8-4F75-B918-FC18C2629C7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2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4C3B05-FFC0-4E09-8784-78AC38895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C336DB-E5A8-44C2-8802-D529C1FC2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EA70B8-A159-4117-8AD2-91AE8523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F54E26-6B08-4486-93F6-028E1BF3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891207-3604-4902-8EF8-0D625B34E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89C8D-775A-4979-AA43-E532CDA8864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13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/>
          <a:p>
            <a:pPr lvl="0"/>
            <a:r>
              <a:rPr lang="es-ES" noProof="0"/>
              <a:t>Haga clic en el icono para agregar una imagen prediseñada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C6D9-272A-41DB-A021-E63E541B1F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58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705725" cy="23717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42988" y="3829050"/>
            <a:ext cx="7705725" cy="23717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A9BD4-AB6C-4FC6-93EB-8D362560D1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9D45D-8ABF-4288-AD57-99ED162B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AA7732-BCAF-474D-AFD5-E79BFFC68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66FF55-C711-4A34-B3B9-89933D2A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90A6DE-7EC4-4C3B-98DC-756C1126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669735-F022-4802-8863-BD21A241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90AB2-58AD-4779-ACC5-239E31CD287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3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A44E4-F663-42D6-A3A8-3CD4AA0F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BDA8EB-1FA4-49FB-BB2F-6D88A5D56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95E2C-18F8-44AC-A96B-E939F24E0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855E99-C137-49E9-9FB0-0F6AACDE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C5FD7-C85D-4C97-B238-8751553DA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5D866-AFCC-4843-89D2-605A3254A96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4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4DC7D-543F-4B61-852A-F5B9E01CB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C67A41-A96B-4EBE-90CA-5ADC375AB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E6C91-F04E-4591-9742-099C08737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44B790-83BD-4B7D-B245-1F9A3F9D1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A3069C-8EC0-47A0-B46A-B4D339EF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BDBF04-091F-447E-AE0E-9DA086AB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00C8F-7CB4-4BB2-9355-94A877E1AEA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9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55D3A-F696-4CFE-8016-487B6359B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CB1A2C-3CB7-47FF-9AC8-E836AB118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5A0D5F-743D-46C0-B04F-3ADA7A413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CE597E-D880-4138-B061-FE151C4F3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6FCDD1-B67D-4F32-9C06-7199EFE71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167F16F-6195-4476-B409-A4ED3CE3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24C9D3-D8BB-4EAC-8053-7B8958BE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3F2A2F-46E8-44AB-B4EA-7D74F0BD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1BCB3-D6CD-4053-859A-39091C1688B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1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CED09-81C8-48C8-8BE3-04841F17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07F3333-3872-4320-8039-7119819B2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B443FF-F8E1-45F1-8843-7034017B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61CA3A-B550-4FF0-A775-1026F875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F066E-6454-4C91-A3FF-45512959806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1261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5C6A36-59FB-4719-A65B-970A84C9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117B1D2-EAD3-4542-BE7E-C5F8AC48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2E1CB9-56F1-4A29-B14F-EF30573E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FC454-0965-4B42-A49D-7477F898A90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2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2B56B-5FD8-466E-827C-81C3F2F7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7C8685-55DB-403F-952B-2B38A6F4A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495834-2B45-4427-840E-6DDCC9D58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C1B5AB-3E58-40E3-B8DA-8BE6C7B4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A57AAF-8298-4F59-9111-3CE9AEF89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2CF722-E97B-4F4A-9754-7F6E4BF1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F4D28-34B1-4588-80D2-92185E886FC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5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1E589-319F-4C4A-911B-236FCECB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3118B2-0D11-4943-B683-74C61E2EC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8FBECC-30B7-4975-B525-E5C287119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E3BB95-A6D1-428B-A0DB-9C01D5295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9FEDCE-2EBC-4340-A7AB-B53AAF94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B52C96-65D6-40A3-96B3-75502C4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25C17-0CEB-4C04-9094-392029681BE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9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20C273-2580-49E1-91B0-5363C812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7DD13C-3CD5-4DEF-B489-299119D8D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CD3548-BE73-4D64-8BBB-CCABC013B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434BD0-DBF2-47E1-8CCE-D39C25479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6425CF-D7DA-4BD2-B6E8-DBFCDA1B2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0F066E-6454-4C91-A3FF-45512959806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0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mailto:cip@cip.org.py" TargetMode="External"/><Relationship Id="rId4" Type="http://schemas.openxmlformats.org/officeDocument/2006/relationships/hyperlink" Target="http://www.cip.org.py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http://www.cip.org.py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hyperlink" Target="http://www.cip.org.p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hyperlink" Target="http://www.cip.org.py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emf"/><Relationship Id="rId4" Type="http://schemas.openxmlformats.org/officeDocument/2006/relationships/hyperlink" Target="http://www.cip.org.py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emf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emf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emf"/><Relationship Id="rId4" Type="http://schemas.openxmlformats.org/officeDocument/2006/relationships/image" Target="../media/image55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emf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emf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cip.org.py/" TargetMode="External"/><Relationship Id="rId4" Type="http://schemas.openxmlformats.org/officeDocument/2006/relationships/image" Target="../media/image6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http://go.hrw.com/atlas/locator/paraguay.gif" TargetMode="Externa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png"/><Relationship Id="rId4" Type="http://schemas.openxmlformats.org/officeDocument/2006/relationships/image" Target="../media/image6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6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emf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1.emf"/><Relationship Id="rId4" Type="http://schemas.openxmlformats.org/officeDocument/2006/relationships/image" Target="../media/image7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emf"/><Relationship Id="rId4" Type="http://schemas.openxmlformats.org/officeDocument/2006/relationships/image" Target="../media/image5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emf"/><Relationship Id="rId4" Type="http://schemas.openxmlformats.org/officeDocument/2006/relationships/image" Target="../media/image5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4.emf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7.emf"/><Relationship Id="rId4" Type="http://schemas.openxmlformats.org/officeDocument/2006/relationships/hyperlink" Target="http://www.cip.org.py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hyperlink" Target="mailto:cip@cip.org.p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org.py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26B0817-4092-4A85-9D80-F2A3777F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E0F1877-BA11-4892-8B9E-F1B526E04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FC454-0965-4B42-A49D-7477F898A90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194C8D-33F7-4A02-AE06-C0976A1F4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9758" y="857250"/>
            <a:ext cx="6858000" cy="51435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1491EFF-28B3-413E-9640-94D6371532DE}"/>
              </a:ext>
            </a:extLst>
          </p:cNvPr>
          <p:cNvSpPr txBox="1"/>
          <p:nvPr/>
        </p:nvSpPr>
        <p:spPr>
          <a:xfrm rot="5400000">
            <a:off x="335770" y="3170539"/>
            <a:ext cx="5805262" cy="1569660"/>
          </a:xfrm>
          <a:prstGeom prst="rect">
            <a:avLst/>
          </a:prstGeom>
          <a:solidFill>
            <a:schemeClr val="accent5">
              <a:alpha val="36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b="1" dirty="0"/>
              <a:t>Informe Económico y de </a:t>
            </a:r>
            <a:br>
              <a:rPr lang="es-MX" sz="3200" b="1" dirty="0"/>
            </a:br>
            <a:r>
              <a:rPr lang="es-MX" sz="3200" b="1" dirty="0"/>
              <a:t>Comercio Exterior del Paraguay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3200" b="1" dirty="0"/>
              <a:t>Enero a Diciembre 2019</a:t>
            </a:r>
            <a:endParaRPr lang="es-419" sz="32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5840A8-D70B-40DF-8603-B6F68AFB4F9C}"/>
              </a:ext>
            </a:extLst>
          </p:cNvPr>
          <p:cNvSpPr txBox="1"/>
          <p:nvPr/>
        </p:nvSpPr>
        <p:spPr>
          <a:xfrm rot="5400000">
            <a:off x="-2733829" y="3164150"/>
            <a:ext cx="6741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Avda. Brasilia </a:t>
            </a:r>
            <a:r>
              <a:rPr lang="es-MX" sz="1200" dirty="0" err="1"/>
              <a:t>N°</a:t>
            </a:r>
            <a:r>
              <a:rPr lang="es-MX" sz="1200" dirty="0"/>
              <a:t> 1.947 casi Artigas </a:t>
            </a:r>
          </a:p>
          <a:p>
            <a:pPr algn="ctr"/>
            <a:r>
              <a:rPr lang="es-MX" sz="1200" dirty="0"/>
              <a:t>Tel.: +59521299.800</a:t>
            </a:r>
          </a:p>
          <a:p>
            <a:pPr algn="ctr"/>
            <a:r>
              <a:rPr lang="es-MX" sz="1200" dirty="0">
                <a:hlinkClick r:id="rId4"/>
              </a:rPr>
              <a:t>www.cip.org.py</a:t>
            </a:r>
            <a:r>
              <a:rPr lang="es-MX" sz="1200" dirty="0"/>
              <a:t>  - </a:t>
            </a:r>
            <a:r>
              <a:rPr lang="es-MX" sz="1200" dirty="0">
                <a:hlinkClick r:id="rId5"/>
              </a:rPr>
              <a:t>cip@cip.org.py</a:t>
            </a:r>
            <a:r>
              <a:rPr lang="es-MX" sz="1200" dirty="0"/>
              <a:t> </a:t>
            </a:r>
            <a:endParaRPr lang="es-419" sz="1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16F62B-2FD6-47F5-BC14-DBC6E5C12C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8216" y="1630166"/>
            <a:ext cx="4216212" cy="1306987"/>
          </a:xfrm>
          <a:prstGeom prst="rect">
            <a:avLst/>
          </a:prstGeom>
        </p:spPr>
      </p:pic>
      <p:sp>
        <p:nvSpPr>
          <p:cNvPr id="11" name="Estrella: 5 puntas 10">
            <a:extLst>
              <a:ext uri="{FF2B5EF4-FFF2-40B4-BE49-F238E27FC236}">
                <a16:creationId xmlns:a16="http://schemas.microsoft.com/office/drawing/2014/main" id="{D38596FC-E1ED-4916-A661-8C6A93C91AB3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069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5"/>
    </mc:Choice>
    <mc:Fallback xmlns="">
      <p:transition spd="slow" advTm="401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90AB2-58AD-4779-ACC5-239E31CD2878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664371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trella: 5 puntas 6">
            <a:extLst>
              <a:ext uri="{FF2B5EF4-FFF2-40B4-BE49-F238E27FC236}">
                <a16:creationId xmlns:a16="http://schemas.microsoft.com/office/drawing/2014/main" id="{B414352E-54EA-46F7-85FC-E83F385DB16D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8 CuadroTexto">
            <a:extLst>
              <a:ext uri="{FF2B5EF4-FFF2-40B4-BE49-F238E27FC236}">
                <a16:creationId xmlns:a16="http://schemas.microsoft.com/office/drawing/2014/main" id="{B05EE29D-FD24-43BD-A5DE-6123D95B6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0568" y="488869"/>
            <a:ext cx="96845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Índice de Precios al Consumidor </a:t>
            </a:r>
          </a:p>
          <a:p>
            <a:pPr algn="ctr"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Inflación Acumulada - 2015 al 2019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9F03F87-8D18-4E7B-9B05-749D4663C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04" y="1348225"/>
            <a:ext cx="8100392" cy="265052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E9D9192-829C-4825-AED0-8C8DE0649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219" y="4273328"/>
            <a:ext cx="7496175" cy="1676400"/>
          </a:xfrm>
          <a:prstGeom prst="rect">
            <a:avLst/>
          </a:prstGeom>
        </p:spPr>
      </p:pic>
    </p:spTree>
  </p:cSld>
  <p:clrMapOvr>
    <a:masterClrMapping/>
  </p:clrMapOvr>
  <p:transition advTm="927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10 Rectángulo"/>
          <p:cNvSpPr>
            <a:spLocks noChangeArrowheads="1"/>
          </p:cNvSpPr>
          <p:nvPr/>
        </p:nvSpPr>
        <p:spPr bwMode="auto">
          <a:xfrm>
            <a:off x="642910" y="5971346"/>
            <a:ext cx="78581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000" u="sng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OBSERVACIONES</a:t>
            </a:r>
            <a:endParaRPr lang="es-E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228600" indent="-228600">
              <a:buFontTx/>
              <a:buAutoNum type="alphaLcParenR"/>
              <a:defRPr/>
            </a:pPr>
            <a:r>
              <a:rPr lang="es-ES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Datos referenciales al cierre de cada mes de casas de cambio locales.</a:t>
            </a:r>
          </a:p>
          <a:p>
            <a:pPr marL="228600" indent="-228600">
              <a:buFontTx/>
              <a:buAutoNum type="alphaLcParenR"/>
              <a:defRPr/>
            </a:pPr>
            <a:r>
              <a:rPr lang="es-ES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Tipo vendedor mayorista - Casas de Cambio del mercado.</a:t>
            </a:r>
          </a:p>
        </p:txBody>
      </p:sp>
      <p:sp>
        <p:nvSpPr>
          <p:cNvPr id="112646" name="8 CuadroTexto"/>
          <p:cNvSpPr txBox="1">
            <a:spLocks noChangeArrowheads="1"/>
          </p:cNvSpPr>
          <p:nvPr/>
        </p:nvSpPr>
        <p:spPr bwMode="auto">
          <a:xfrm>
            <a:off x="71438" y="334397"/>
            <a:ext cx="9072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atin typeface="Tahoma" pitchFamily="34" charset="0"/>
                <a:cs typeface="Tahoma" pitchFamily="34" charset="0"/>
              </a:rPr>
              <a:t>EVOLUCION DE LA COTIZACION DEL DOLAR  AMERICANO</a:t>
            </a:r>
          </a:p>
          <a:p>
            <a:pPr algn="ctr"/>
            <a:r>
              <a:rPr lang="es-ES" sz="1800" b="1" dirty="0">
                <a:latin typeface="Tahoma" pitchFamily="34" charset="0"/>
                <a:cs typeface="Tahoma" pitchFamily="34" charset="0"/>
              </a:rPr>
              <a:t>CON RESPECTO AL GUARANI </a:t>
            </a:r>
            <a:r>
              <a:rPr lang="es-ES" sz="1800" b="1" i="1" dirty="0">
                <a:latin typeface="Tahoma" pitchFamily="34" charset="0"/>
                <a:cs typeface="Tahoma" pitchFamily="34" charset="0"/>
              </a:rPr>
              <a:t>(2010- 2019)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0" y="664371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07D105C-0301-4569-A390-DC9D01D8F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98" y="3831863"/>
            <a:ext cx="7557535" cy="2331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904D1AF-880C-4D16-A6EA-1A40C21B6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97" y="1476461"/>
            <a:ext cx="7975798" cy="2095545"/>
          </a:xfrm>
          <a:prstGeom prst="rect">
            <a:avLst/>
          </a:prstGeom>
        </p:spPr>
      </p:pic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B50DE2D7-D5AF-4179-954B-53EAA2601FCD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"/>
    </mc:Choice>
    <mc:Fallback xmlns="">
      <p:transition spd="slow" advTm="90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comercio-internacional-500x277.jpg"/>
          <p:cNvPicPr>
            <a:picLocks noChangeAspect="1"/>
          </p:cNvPicPr>
          <p:nvPr/>
        </p:nvPicPr>
        <p:blipFill>
          <a:blip r:embed="rId3">
            <a:lum brigh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1480"/>
            <a:ext cx="9144000" cy="5643602"/>
          </a:xfrm>
          <a:prstGeom prst="rect">
            <a:avLst/>
          </a:prstGeom>
        </p:spPr>
      </p:pic>
      <p:sp>
        <p:nvSpPr>
          <p:cNvPr id="36868" name="8 CuadroTexto"/>
          <p:cNvSpPr txBox="1">
            <a:spLocks noChangeArrowheads="1"/>
          </p:cNvSpPr>
          <p:nvPr/>
        </p:nvSpPr>
        <p:spPr bwMode="auto">
          <a:xfrm>
            <a:off x="18132" y="119675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ESTADISTICAS </a:t>
            </a:r>
          </a:p>
          <a:p>
            <a:pPr algn="ctr"/>
            <a:r>
              <a:rPr lang="es-E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DE COMERCIO EXTERIOR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AF34650-7164-4CD3-87A8-982CF63C97A0}"/>
              </a:ext>
            </a:extLst>
          </p:cNvPr>
          <p:cNvCxnSpPr>
            <a:cxnSpLocks/>
          </p:cNvCxnSpPr>
          <p:nvPr/>
        </p:nvCxnSpPr>
        <p:spPr>
          <a:xfrm>
            <a:off x="611560" y="1412776"/>
            <a:ext cx="0" cy="4032448"/>
          </a:xfrm>
          <a:prstGeom prst="line">
            <a:avLst/>
          </a:prstGeom>
          <a:ln w="292100" cmpd="thickThin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trella: 5 puntas 5">
            <a:extLst>
              <a:ext uri="{FF2B5EF4-FFF2-40B4-BE49-F238E27FC236}">
                <a16:creationId xmlns:a16="http://schemas.microsoft.com/office/drawing/2014/main" id="{7D194263-752B-493C-8C00-69C3A6170855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"/>
    </mc:Choice>
    <mc:Fallback xmlns="">
      <p:transition spd="slow" advTm="15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8 CuadroTexto"/>
          <p:cNvSpPr txBox="1">
            <a:spLocks noChangeArrowheads="1"/>
          </p:cNvSpPr>
          <p:nvPr/>
        </p:nvSpPr>
        <p:spPr bwMode="auto">
          <a:xfrm>
            <a:off x="755575" y="2906554"/>
            <a:ext cx="84033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ESTADISTICAS DE </a:t>
            </a:r>
          </a:p>
          <a:p>
            <a:pPr algn="ctr"/>
            <a:r>
              <a:rPr lang="es-ES" sz="32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COMERCIO EXTERIOR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Estrella: 5 puntas 5">
            <a:extLst>
              <a:ext uri="{FF2B5EF4-FFF2-40B4-BE49-F238E27FC236}">
                <a16:creationId xmlns:a16="http://schemas.microsoft.com/office/drawing/2014/main" id="{7D194263-752B-493C-8C00-69C3A6170855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Triángulo isósceles 2">
            <a:extLst>
              <a:ext uri="{FF2B5EF4-FFF2-40B4-BE49-F238E27FC236}">
                <a16:creationId xmlns:a16="http://schemas.microsoft.com/office/drawing/2014/main" id="{663D48AC-5F91-43C3-840E-698000F3516D}"/>
              </a:ext>
            </a:extLst>
          </p:cNvPr>
          <p:cNvSpPr/>
          <p:nvPr/>
        </p:nvSpPr>
        <p:spPr>
          <a:xfrm>
            <a:off x="0" y="47625"/>
            <a:ext cx="2057400" cy="6810375"/>
          </a:xfrm>
          <a:prstGeom prst="triangle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2452B84-EC91-4A53-97F9-FE58B7F88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7717"/>
            <a:ext cx="2680718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2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"/>
    </mc:Choice>
    <mc:Fallback xmlns="">
      <p:transition spd="slow" advTm="14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0" y="664371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8 CuadroTexto"/>
          <p:cNvSpPr txBox="1">
            <a:spLocks noChangeArrowheads="1"/>
          </p:cNvSpPr>
          <p:nvPr/>
        </p:nvSpPr>
        <p:spPr bwMode="auto">
          <a:xfrm>
            <a:off x="0" y="47667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Tahoma" pitchFamily="34" charset="0"/>
              </a:rPr>
              <a:t>IMPORTACIONES DESDE MERCOSUR Y RESTO DEL MUNDO</a:t>
            </a:r>
          </a:p>
          <a:p>
            <a:pPr algn="ctr"/>
            <a:r>
              <a:rPr lang="es-ES" sz="1200" b="1" i="1" dirty="0">
                <a:latin typeface="Tahoma" pitchFamily="34" charset="0"/>
              </a:rPr>
              <a:t>(En Miles de USD)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174432" y="6525344"/>
            <a:ext cx="2718048" cy="365125"/>
          </a:xfrm>
        </p:spPr>
        <p:txBody>
          <a:bodyPr/>
          <a:lstStyle/>
          <a:p>
            <a:pPr>
              <a:defRPr/>
            </a:pPr>
            <a:fld id="{85EEC6D9-272A-41DB-A021-E63E541B1F42}" type="slidenum">
              <a:rPr lang="en-US" sz="800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6E29A1-DEC0-45CD-814E-E5AC8BCF9492}"/>
              </a:ext>
            </a:extLst>
          </p:cNvPr>
          <p:cNvSpPr txBox="1"/>
          <p:nvPr/>
        </p:nvSpPr>
        <p:spPr>
          <a:xfrm>
            <a:off x="134838" y="3645024"/>
            <a:ext cx="8874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MX" sz="1000" dirty="0"/>
              <a:t>* Variación con respecto al año anterior</a:t>
            </a:r>
            <a:endParaRPr lang="es-419" sz="1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74B92E-71FC-403A-B218-175D840C1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9" y="1223331"/>
            <a:ext cx="9009162" cy="24937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83D527-CE57-42C2-8BCE-17B77ADD4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4117765"/>
            <a:ext cx="7066608" cy="2376264"/>
          </a:xfrm>
          <a:prstGeom prst="rect">
            <a:avLst/>
          </a:prstGeom>
        </p:spPr>
      </p:pic>
      <p:sp>
        <p:nvSpPr>
          <p:cNvPr id="12" name="Estrella: 5 puntas 11">
            <a:extLst>
              <a:ext uri="{FF2B5EF4-FFF2-40B4-BE49-F238E27FC236}">
                <a16:creationId xmlns:a16="http://schemas.microsoft.com/office/drawing/2014/main" id="{ADB9FC95-3B2A-4526-B6C6-2DEB6979A54F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"/>
    </mc:Choice>
    <mc:Fallback xmlns="">
      <p:transition spd="slow" advTm="12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EB7E9FB-EC98-4C06-ABC1-D90E103EA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37" y="4144121"/>
            <a:ext cx="8186329" cy="2472271"/>
          </a:xfrm>
          <a:prstGeom prst="rect">
            <a:avLst/>
          </a:prstGeom>
        </p:spPr>
      </p:pic>
      <p:sp>
        <p:nvSpPr>
          <p:cNvPr id="38914" name="8 CuadroTexto"/>
          <p:cNvSpPr txBox="1">
            <a:spLocks noChangeArrowheads="1"/>
          </p:cNvSpPr>
          <p:nvPr/>
        </p:nvSpPr>
        <p:spPr bwMode="auto">
          <a:xfrm>
            <a:off x="179512" y="393700"/>
            <a:ext cx="88789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Tahoma" pitchFamily="34" charset="0"/>
              </a:rPr>
              <a:t>IMPORTACIONES - (Gráfico)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FC454-0965-4B42-A49D-7477F898A9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ustomShape 2"/>
          <p:cNvSpPr/>
          <p:nvPr/>
        </p:nvSpPr>
        <p:spPr>
          <a:xfrm rot="16200000">
            <a:off x="-1350266" y="2007329"/>
            <a:ext cx="3214710" cy="343011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PY" sz="2000" b="1" dirty="0">
                <a:solidFill>
                  <a:srgbClr val="C00000"/>
                </a:solidFill>
                <a:latin typeface="Tahoma"/>
              </a:rPr>
              <a:t>ENERO a DICIEMBRE </a:t>
            </a:r>
            <a:br>
              <a:rPr lang="es-PY" sz="2000" b="1" dirty="0">
                <a:solidFill>
                  <a:srgbClr val="C00000"/>
                </a:solidFill>
                <a:latin typeface="Tahoma"/>
              </a:rPr>
            </a:br>
            <a:r>
              <a:rPr lang="es-PY" sz="2000" b="1" dirty="0">
                <a:solidFill>
                  <a:srgbClr val="C00000"/>
                </a:solidFill>
                <a:latin typeface="Tahoma"/>
              </a:rPr>
              <a:t>2019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stomShape 3"/>
          <p:cNvSpPr/>
          <p:nvPr/>
        </p:nvSpPr>
        <p:spPr>
          <a:xfrm rot="16200000">
            <a:off x="-1107321" y="4822041"/>
            <a:ext cx="3000395" cy="642942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PY" sz="2000" b="1" dirty="0">
                <a:latin typeface="Tahoma"/>
              </a:rPr>
              <a:t>ENERO a DICIEMBRE 2018</a:t>
            </a:r>
            <a:endParaRPr dirty="0"/>
          </a:p>
        </p:txBody>
      </p:sp>
      <p:sp>
        <p:nvSpPr>
          <p:cNvPr id="13" name="7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161EA-3838-4585-991A-9FE3F83376D8}" type="slidenum">
              <a:rPr lang="en-US" sz="800" smtClean="0"/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lang="en-US" sz="8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0" y="664371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id="{10CC0745-A7D3-40BC-ADD4-F0707B4B5356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9A2C3B-C4F4-4105-BF0A-A4C5F69919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3608" y="1189533"/>
            <a:ext cx="7838310" cy="2612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"/>
    </mc:Choice>
    <mc:Fallback xmlns="">
      <p:transition spd="slow" advTm="14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8 CuadroTexto"/>
          <p:cNvSpPr txBox="1">
            <a:spLocks noChangeArrowheads="1"/>
          </p:cNvSpPr>
          <p:nvPr/>
        </p:nvSpPr>
        <p:spPr bwMode="auto">
          <a:xfrm>
            <a:off x="0" y="41022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atin typeface="Tahoma" pitchFamily="34" charset="0"/>
              </a:rPr>
              <a:t>IMPORTACIONES POR TIPO DE BIENES / GRAFICO 2019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FC454-0965-4B42-A49D-7477F898A9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ustomShape 2"/>
          <p:cNvSpPr/>
          <p:nvPr/>
        </p:nvSpPr>
        <p:spPr>
          <a:xfrm>
            <a:off x="467544" y="5288118"/>
            <a:ext cx="8352928" cy="1309234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s-PY" sz="1000" i="1" dirty="0">
                <a:solidFill>
                  <a:srgbClr val="000000"/>
                </a:solidFill>
                <a:latin typeface="+mj-lt"/>
              </a:rPr>
              <a:t>*Cifras Preliminares proveídas por el Sistema de Ordenamiento Fiscal Impositivo Aduanero (SOFIA) de la D.N.A.</a:t>
            </a:r>
            <a:endParaRPr sz="1000" dirty="0">
              <a:latin typeface="+mj-lt"/>
            </a:endParaRPr>
          </a:p>
          <a:p>
            <a:pPr>
              <a:lnSpc>
                <a:spcPct val="100000"/>
              </a:lnSpc>
              <a:buFont typeface="StarSymbol"/>
              <a:buAutoNum type="alphaLcParenR"/>
            </a:pPr>
            <a:r>
              <a:rPr lang="es-PY" sz="1000" dirty="0">
                <a:solidFill>
                  <a:srgbClr val="000000"/>
                </a:solidFill>
                <a:latin typeface="+mj-lt"/>
              </a:rPr>
              <a:t> Incluye papel, cartón y sus manufacturas, productos farmacéuticos, textiles y sus manufacturas, piedras y metales preciosos, otros bienes para consumo y artículos para construcciones</a:t>
            </a:r>
            <a:endParaRPr sz="1000" dirty="0">
              <a:latin typeface="+mj-lt"/>
            </a:endParaRPr>
          </a:p>
          <a:p>
            <a:pPr>
              <a:lnSpc>
                <a:spcPct val="100000"/>
              </a:lnSpc>
              <a:buFont typeface="StarSymbol"/>
              <a:buAutoNum type="alphaLcParenR"/>
            </a:pPr>
            <a:r>
              <a:rPr lang="es-PY" sz="1000" dirty="0">
                <a:solidFill>
                  <a:srgbClr val="000000"/>
                </a:solidFill>
                <a:latin typeface="+mj-lt"/>
              </a:rPr>
              <a:t> Incluye jeep y camionetas rurales</a:t>
            </a:r>
            <a:endParaRPr sz="1000" dirty="0">
              <a:latin typeface="+mj-lt"/>
            </a:endParaRPr>
          </a:p>
          <a:p>
            <a:pPr>
              <a:lnSpc>
                <a:spcPct val="100000"/>
              </a:lnSpc>
              <a:buFont typeface="StarSymbol"/>
              <a:buAutoNum type="alphaLcParenR"/>
            </a:pPr>
            <a:r>
              <a:rPr lang="es-PY" sz="1000" dirty="0">
                <a:solidFill>
                  <a:srgbClr val="000000"/>
                </a:solidFill>
                <a:latin typeface="+mj-lt"/>
              </a:rPr>
              <a:t> Incluye hierro y sus manufacturas (excepto artículos de ferretería), metales ordinarios y sus manufacturas, piedras, tierras y sus manufacturas, cemento y asfalto, otros bienes intermedios, vidrios y sus manufacturas.</a:t>
            </a:r>
            <a:endParaRPr sz="1000" dirty="0">
              <a:latin typeface="+mj-lt"/>
            </a:endParaRPr>
          </a:p>
          <a:p>
            <a:pPr>
              <a:lnSpc>
                <a:spcPct val="100000"/>
              </a:lnSpc>
              <a:buFont typeface="StarSymbol"/>
              <a:buAutoNum type="alphaLcParenR"/>
            </a:pPr>
            <a:r>
              <a:rPr lang="es-PY" sz="1000" dirty="0">
                <a:solidFill>
                  <a:srgbClr val="000000"/>
                </a:solidFill>
                <a:latin typeface="+mj-lt"/>
              </a:rPr>
              <a:t> Excluye automóviles, jeeps y camionetas rurales.</a:t>
            </a:r>
            <a:endParaRPr sz="1000" dirty="0">
              <a:latin typeface="+mj-lt"/>
            </a:endParaRPr>
          </a:p>
          <a:p>
            <a:pPr>
              <a:lnSpc>
                <a:spcPct val="100000"/>
              </a:lnSpc>
              <a:buFont typeface="StarSymbol"/>
              <a:buAutoNum type="alphaLcParenR"/>
            </a:pPr>
            <a:r>
              <a:rPr lang="es-PY" sz="1000" dirty="0">
                <a:solidFill>
                  <a:srgbClr val="000000"/>
                </a:solidFill>
                <a:latin typeface="+mj-lt"/>
              </a:rPr>
              <a:t> Incluye implementos agrícolas y accesorios, artículos de ferretería de hierro y de metales ordinarios, manufacturas de maderas y animales.</a:t>
            </a:r>
            <a:endParaRPr sz="1000" dirty="0"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0" y="664371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2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83BE89A-F6CE-4317-A1B6-385AB62BC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93" y="1272464"/>
            <a:ext cx="5657231" cy="37450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6A8C78B-536E-43ED-9D16-C55BA5FDF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2261812"/>
            <a:ext cx="3131572" cy="224730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8D47385-24D8-4B13-A2C2-224CDD160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665" y="1247414"/>
            <a:ext cx="1786458" cy="470799"/>
          </a:xfrm>
          <a:prstGeom prst="rect">
            <a:avLst/>
          </a:prstGeom>
        </p:spPr>
      </p:pic>
      <p:sp>
        <p:nvSpPr>
          <p:cNvPr id="13" name="Estrella: 5 puntas 12">
            <a:extLst>
              <a:ext uri="{FF2B5EF4-FFF2-40B4-BE49-F238E27FC236}">
                <a16:creationId xmlns:a16="http://schemas.microsoft.com/office/drawing/2014/main" id="{24AD7F8A-1CCD-4382-8D44-7550E9BAEF84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"/>
    </mc:Choice>
    <mc:Fallback xmlns="">
      <p:transition spd="slow" advTm="12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544144"/>
            <a:ext cx="9144000" cy="5049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IMPORTACIONES por Regímenes Aduaneros </a:t>
            </a:r>
            <a:r>
              <a:rPr lang="es-ES" sz="1400" i="1" dirty="0"/>
              <a:t>(en miles de USD)</a:t>
            </a:r>
            <a:endParaRPr lang="es-ES_tradnl" sz="1400" i="1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462D-EB00-4AF5-99D9-C9218E003F03}" type="slidenum">
              <a:rPr lang="es-ES_tradnl" smtClean="0"/>
              <a:pPr/>
              <a:t>17</a:t>
            </a:fld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7C5B6CC-2E64-4152-A63C-C2E45E910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5" y="4344052"/>
            <a:ext cx="9022339" cy="160522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C7E1D06-2F9B-422C-A432-3D9E472B77B1}"/>
              </a:ext>
            </a:extLst>
          </p:cNvPr>
          <p:cNvSpPr txBox="1"/>
          <p:nvPr/>
        </p:nvSpPr>
        <p:spPr>
          <a:xfrm>
            <a:off x="3635896" y="4368492"/>
            <a:ext cx="16882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>
                <a:solidFill>
                  <a:schemeClr val="bg1">
                    <a:lumMod val="50000"/>
                  </a:schemeClr>
                </a:solidFill>
              </a:rPr>
              <a:t>Maquila con/sin transformación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6A1B35-1441-4875-A1C8-67BF4760F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0" y="1506430"/>
            <a:ext cx="9048545" cy="2314472"/>
          </a:xfrm>
          <a:prstGeom prst="rect">
            <a:avLst/>
          </a:prstGeom>
        </p:spPr>
      </p:pic>
      <p:sp>
        <p:nvSpPr>
          <p:cNvPr id="12" name="Estrella: 5 puntas 11">
            <a:extLst>
              <a:ext uri="{FF2B5EF4-FFF2-40B4-BE49-F238E27FC236}">
                <a16:creationId xmlns:a16="http://schemas.microsoft.com/office/drawing/2014/main" id="{DA8C49B6-0C11-4441-8B23-A2E9FB33ABEE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96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"/>
    </mc:Choice>
    <mc:Fallback xmlns="">
      <p:transition spd="slow" advTm="12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8 CuadroTexto"/>
          <p:cNvSpPr txBox="1">
            <a:spLocks noChangeArrowheads="1"/>
          </p:cNvSpPr>
          <p:nvPr/>
        </p:nvSpPr>
        <p:spPr bwMode="auto">
          <a:xfrm>
            <a:off x="0" y="32336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atin typeface="Tahoma" pitchFamily="34" charset="0"/>
                <a:cs typeface="Tahoma" pitchFamily="34" charset="0"/>
              </a:rPr>
              <a:t>IMPORTACIONES COMO PORCENTAJE DEL P.I.B.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0" y="664371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C2C804-D525-4BC9-8610-246C84BDD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039" y="985279"/>
            <a:ext cx="5667921" cy="236774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81CC146-33F6-4A97-A1AD-B4A3A9888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3593538"/>
            <a:ext cx="7886119" cy="2430353"/>
          </a:xfrm>
          <a:prstGeom prst="rect">
            <a:avLst/>
          </a:prstGeom>
        </p:spPr>
      </p:pic>
      <p:sp>
        <p:nvSpPr>
          <p:cNvPr id="9" name="Estrella: 5 puntas 8">
            <a:extLst>
              <a:ext uri="{FF2B5EF4-FFF2-40B4-BE49-F238E27FC236}">
                <a16:creationId xmlns:a16="http://schemas.microsoft.com/office/drawing/2014/main" id="{0131FB10-A28C-4228-A97D-4F7E9AF17112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"/>
    </mc:Choice>
    <mc:Fallback xmlns="">
      <p:transition spd="slow" advTm="16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1 Imagen" descr="Img0035.JPG"/>
          <p:cNvPicPr>
            <a:picLocks noChangeAspect="1"/>
          </p:cNvPicPr>
          <p:nvPr/>
        </p:nvPicPr>
        <p:blipFill>
          <a:blip r:embed="rId3" cstate="screen"/>
          <a:srcRect b="8236"/>
          <a:stretch>
            <a:fillRect/>
          </a:stretch>
        </p:blipFill>
        <p:spPr>
          <a:xfrm>
            <a:off x="7366963" y="339051"/>
            <a:ext cx="1669533" cy="1001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493" name="8 CuadroTexto"/>
          <p:cNvSpPr txBox="1">
            <a:spLocks noChangeArrowheads="1"/>
          </p:cNvSpPr>
          <p:nvPr/>
        </p:nvSpPr>
        <p:spPr bwMode="auto">
          <a:xfrm>
            <a:off x="71405" y="695443"/>
            <a:ext cx="72114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ahoma" pitchFamily="34" charset="0"/>
                <a:cs typeface="Tahoma" pitchFamily="34" charset="0"/>
              </a:rPr>
              <a:t>IMPORTACIONES POR PRODUCTOS Y PAISES - </a:t>
            </a:r>
            <a:r>
              <a:rPr lang="es-ES" sz="1400" b="1" i="1" dirty="0">
                <a:latin typeface="Tahoma" pitchFamily="34" charset="0"/>
                <a:cs typeface="Tahoma" pitchFamily="34" charset="0"/>
              </a:rPr>
              <a:t>Año 2019</a:t>
            </a:r>
          </a:p>
          <a:p>
            <a:pPr algn="ctr"/>
            <a:r>
              <a:rPr lang="es-ES" sz="1200" b="1" i="1" dirty="0">
                <a:latin typeface="Tahoma" pitchFamily="34" charset="0"/>
                <a:cs typeface="Tahoma" pitchFamily="34" charset="0"/>
              </a:rPr>
              <a:t>(En Miles de USD)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0" y="664371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4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EF90C9-5835-40DE-9C2A-6100A2BAB9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2" y="1844824"/>
            <a:ext cx="9036496" cy="189453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96D074C-EB73-44A3-BA74-A69244D8D0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402" y="3936888"/>
            <a:ext cx="9144000" cy="1694843"/>
          </a:xfrm>
          <a:prstGeom prst="rect">
            <a:avLst/>
          </a:prstGeom>
        </p:spPr>
      </p:pic>
      <p:sp>
        <p:nvSpPr>
          <p:cNvPr id="12" name="Estrella: 5 puntas 11">
            <a:extLst>
              <a:ext uri="{FF2B5EF4-FFF2-40B4-BE49-F238E27FC236}">
                <a16:creationId xmlns:a16="http://schemas.microsoft.com/office/drawing/2014/main" id="{687D69CA-E009-401F-BDEB-40EC4C222214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"/>
    </mc:Choice>
    <mc:Fallback xmlns="">
      <p:transition spd="slow" advTm="18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EC6D9-272A-41DB-A021-E63E541B1F4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97F31CC-7145-4CF8-B5B9-30EF5C895E11}"/>
              </a:ext>
            </a:extLst>
          </p:cNvPr>
          <p:cNvCxnSpPr>
            <a:cxnSpLocks/>
          </p:cNvCxnSpPr>
          <p:nvPr/>
        </p:nvCxnSpPr>
        <p:spPr>
          <a:xfrm flipH="1">
            <a:off x="0" y="548680"/>
            <a:ext cx="9144000" cy="85106"/>
          </a:xfrm>
          <a:prstGeom prst="line">
            <a:avLst/>
          </a:prstGeom>
          <a:ln w="292100" cmpd="thickThin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>
            <a:extLst>
              <a:ext uri="{FF2B5EF4-FFF2-40B4-BE49-F238E27FC236}">
                <a16:creationId xmlns:a16="http://schemas.microsoft.com/office/drawing/2014/main" id="{7689A9AB-19EA-46DA-B3E7-DB90507F2F66}"/>
              </a:ext>
            </a:extLst>
          </p:cNvPr>
          <p:cNvGrpSpPr/>
          <p:nvPr/>
        </p:nvGrpSpPr>
        <p:grpSpPr>
          <a:xfrm>
            <a:off x="1907704" y="784597"/>
            <a:ext cx="6793433" cy="5956771"/>
            <a:chOff x="1907704" y="784597"/>
            <a:chExt cx="6793433" cy="5956771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AE790D21-500E-43CE-BA0A-CB98349FEB4A}"/>
                </a:ext>
              </a:extLst>
            </p:cNvPr>
            <p:cNvGrpSpPr/>
            <p:nvPr/>
          </p:nvGrpSpPr>
          <p:grpSpPr>
            <a:xfrm>
              <a:off x="6269703" y="784597"/>
              <a:ext cx="2431434" cy="5956771"/>
              <a:chOff x="6269703" y="784597"/>
              <a:chExt cx="2431434" cy="5956771"/>
            </a:xfrm>
          </p:grpSpPr>
          <p:sp>
            <p:nvSpPr>
              <p:cNvPr id="9" name="Rectangle 2"/>
              <p:cNvSpPr>
                <a:spLocks noChangeArrowheads="1"/>
              </p:cNvSpPr>
              <p:nvPr/>
            </p:nvSpPr>
            <p:spPr bwMode="auto">
              <a:xfrm rot="5400000">
                <a:off x="4332821" y="2865494"/>
                <a:ext cx="5812756" cy="1938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	Somos una entidad gremial civil sin fines de lucro, con 80 años de antigüedad, que congrega a más de 550 empresas, que son las principales del Sector Importador Comercial.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	Históricamente, representan el 80% del volumen de las importaciones nacionales</a:t>
                </a:r>
                <a:r>
                  <a:rPr lang="es-MX" sz="1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.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	Además </a:t>
                </a:r>
                <a:r>
                  <a:rPr lang="es-ES" sz="1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contribuyen con más del 50% de los ingresos totales fiscales</a:t>
                </a:r>
                <a:r>
                  <a:rPr lang="es-MX" sz="1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 y éstas </a:t>
                </a:r>
                <a:r>
                  <a:rPr lang="es-ES" sz="1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empresas </a:t>
                </a:r>
                <a:r>
                  <a:rPr lang="es-ES_tradnl" sz="1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ocupan</a:t>
                </a:r>
                <a:r>
                  <a:rPr lang="es-ES" sz="1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 a más del </a:t>
                </a:r>
                <a:r>
                  <a:rPr lang="es-MX" sz="1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40</a:t>
                </a:r>
                <a:r>
                  <a:rPr lang="es-ES" sz="1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% del PEA, incluyendo al Sector Comercial relacionado a la Importación. </a:t>
                </a:r>
              </a:p>
            </p:txBody>
          </p:sp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B82FD6B6-7088-4E67-A014-560AB1DFBE3D}"/>
                  </a:ext>
                </a:extLst>
              </p:cNvPr>
              <p:cNvSpPr txBox="1"/>
              <p:nvPr/>
            </p:nvSpPr>
            <p:spPr>
              <a:xfrm rot="5400000">
                <a:off x="7363271" y="1660798"/>
                <a:ext cx="22140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400" b="1" dirty="0">
                    <a:latin typeface="Candara" panose="020E0502030303020204" pitchFamily="34" charset="0"/>
                  </a:rPr>
                  <a:t>Quienes Somos</a:t>
                </a:r>
                <a:endParaRPr lang="es-419" sz="2400" b="1" dirty="0">
                  <a:latin typeface="Candara" panose="020E0502030303020204" pitchFamily="34" charset="0"/>
                </a:endParaRPr>
              </a:p>
            </p:txBody>
          </p: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7DAC5D43-C3B4-40A3-B271-54BC1D4500D7}"/>
                </a:ext>
              </a:extLst>
            </p:cNvPr>
            <p:cNvGrpSpPr/>
            <p:nvPr/>
          </p:nvGrpSpPr>
          <p:grpSpPr>
            <a:xfrm>
              <a:off x="4236763" y="928613"/>
              <a:ext cx="1596329" cy="5708701"/>
              <a:chOff x="4236763" y="928613"/>
              <a:chExt cx="1596329" cy="5708701"/>
            </a:xfrm>
          </p:grpSpPr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 rot="5400000">
                <a:off x="1912687" y="3297574"/>
                <a:ext cx="5663816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	Colaborar con el crecimiento del Sector Importador /Comercial, mediante la defensa de la actividad privada  y la legalidad, la mayor capacitación y la prestación de servicios</a:t>
                </a:r>
                <a:r>
                  <a:rPr lang="es-MX" sz="1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 y beneficios </a:t>
                </a:r>
                <a:r>
                  <a:rPr lang="es-ES" sz="1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a sus Asociados; defendiendo los grandes  intereses nacionales</a:t>
                </a:r>
                <a:r>
                  <a:rPr lang="es-ES_tradnl" sz="1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, principalmente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_tradnl" sz="1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en el campo</a:t>
                </a:r>
                <a:r>
                  <a:rPr lang="es-ES" sz="1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 económico y social. 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FB49E2EA-4FA9-4C40-B6FE-754235D7FC89}"/>
                  </a:ext>
                </a:extLst>
              </p:cNvPr>
              <p:cNvSpPr txBox="1"/>
              <p:nvPr/>
            </p:nvSpPr>
            <p:spPr>
              <a:xfrm rot="5400000">
                <a:off x="5064292" y="1235748"/>
                <a:ext cx="10759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400" b="1" dirty="0">
                    <a:latin typeface="Candara" panose="020E0502030303020204" pitchFamily="34" charset="0"/>
                  </a:rPr>
                  <a:t>Misión</a:t>
                </a:r>
                <a:endParaRPr lang="es-419" sz="2400" b="1" dirty="0">
                  <a:latin typeface="Candara" panose="020E0502030303020204" pitchFamily="34" charset="0"/>
                </a:endParaRPr>
              </a:p>
            </p:txBody>
          </p:sp>
        </p:grp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47607E54-4E25-4A15-8FEE-7E0B7275B7A6}"/>
                </a:ext>
              </a:extLst>
            </p:cNvPr>
            <p:cNvGrpSpPr/>
            <p:nvPr/>
          </p:nvGrpSpPr>
          <p:grpSpPr>
            <a:xfrm>
              <a:off x="1907704" y="973497"/>
              <a:ext cx="1477116" cy="5663096"/>
              <a:chOff x="1907704" y="973497"/>
              <a:chExt cx="1477116" cy="5663096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 rot="5400000">
                <a:off x="-508345" y="3389546"/>
                <a:ext cx="5663096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	Ser el Gremio Líder en el Sector Empresarial Importador, brindando representatividad, servicios y beneficios a sus Asociados, con calidad y eficiencia, colaborando de esa manera con el desarrollo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integral del país. </a:t>
                </a:r>
                <a:endParaRPr lang="es-ES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6882396C-9C21-44F1-8DE8-B0B83721E5BE}"/>
                  </a:ext>
                </a:extLst>
              </p:cNvPr>
              <p:cNvSpPr txBox="1"/>
              <p:nvPr/>
            </p:nvSpPr>
            <p:spPr>
              <a:xfrm rot="5400000">
                <a:off x="2660904" y="1235748"/>
                <a:ext cx="9861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400" b="1" dirty="0">
                    <a:latin typeface="Candara" panose="020E0502030303020204" pitchFamily="34" charset="0"/>
                  </a:rPr>
                  <a:t>Visión</a:t>
                </a:r>
                <a:endParaRPr lang="es-419" sz="2400" b="1" dirty="0">
                  <a:latin typeface="Candara" panose="020E0502030303020204" pitchFamily="34" charset="0"/>
                </a:endParaRPr>
              </a:p>
            </p:txBody>
          </p:sp>
        </p:grp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C1594917-B224-4F81-9BEB-3C66553E35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6946" y="1898356"/>
            <a:ext cx="2680718" cy="830998"/>
          </a:xfrm>
          <a:prstGeom prst="rect">
            <a:avLst/>
          </a:prstGeom>
        </p:spPr>
      </p:pic>
      <p:sp>
        <p:nvSpPr>
          <p:cNvPr id="14" name="Estrella: 5 puntas 13">
            <a:extLst>
              <a:ext uri="{FF2B5EF4-FFF2-40B4-BE49-F238E27FC236}">
                <a16:creationId xmlns:a16="http://schemas.microsoft.com/office/drawing/2014/main" id="{5A4796B0-8062-4759-9DAF-37E51AC80111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8"/>
    </mc:Choice>
    <mc:Fallback xmlns="">
      <p:transition spd="slow" advTm="720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8 CuadroTexto"/>
          <p:cNvSpPr txBox="1">
            <a:spLocks noChangeArrowheads="1"/>
          </p:cNvSpPr>
          <p:nvPr/>
        </p:nvSpPr>
        <p:spPr bwMode="auto">
          <a:xfrm>
            <a:off x="0" y="57150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Tahoma" pitchFamily="34" charset="0"/>
              </a:rPr>
              <a:t>EXPORTACIONES AL MERCOSUR Y RESTO DEL MUNDO</a:t>
            </a:r>
          </a:p>
          <a:p>
            <a:pPr algn="ctr"/>
            <a:r>
              <a:rPr lang="es-ES" sz="1400" b="1" i="1" dirty="0">
                <a:latin typeface="Tahoma" pitchFamily="34" charset="0"/>
              </a:rPr>
              <a:t>(En Miles de USD)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0" y="664371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FED7A71-37C3-4114-A773-83673D73E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94" y="1314954"/>
            <a:ext cx="8862411" cy="241323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EADCC8D-5F81-4C78-B047-6617EEE21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267" y="3874321"/>
            <a:ext cx="5967465" cy="2538987"/>
          </a:xfrm>
          <a:prstGeom prst="rect">
            <a:avLst/>
          </a:prstGeom>
        </p:spPr>
      </p:pic>
      <p:sp>
        <p:nvSpPr>
          <p:cNvPr id="6" name="Estrella: 5 puntas 5">
            <a:extLst>
              <a:ext uri="{FF2B5EF4-FFF2-40B4-BE49-F238E27FC236}">
                <a16:creationId xmlns:a16="http://schemas.microsoft.com/office/drawing/2014/main" id="{04BB0F24-3DAA-4E36-B24B-185B146B3106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"/>
    </mc:Choice>
    <mc:Fallback xmlns="">
      <p:transition spd="slow" advTm="35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8 CuadroTexto"/>
          <p:cNvSpPr txBox="1">
            <a:spLocks noChangeArrowheads="1"/>
          </p:cNvSpPr>
          <p:nvPr/>
        </p:nvSpPr>
        <p:spPr bwMode="auto">
          <a:xfrm>
            <a:off x="0" y="3937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Tahoma" pitchFamily="34" charset="0"/>
              </a:rPr>
              <a:t>EXPORTACIONES - (Gráfico)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FC454-0965-4B42-A49D-7477F898A9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ustomShape 2"/>
          <p:cNvSpPr/>
          <p:nvPr/>
        </p:nvSpPr>
        <p:spPr>
          <a:xfrm rot="16200000">
            <a:off x="-826312" y="4896709"/>
            <a:ext cx="2999880" cy="7002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PY" sz="2000" b="1" dirty="0">
                <a:latin typeface="Tahoma"/>
              </a:rPr>
              <a:t>ENERO a DICIEMBRE</a:t>
            </a:r>
            <a:br>
              <a:rPr lang="es-PY" sz="2000" b="1" dirty="0">
                <a:latin typeface="Tahoma"/>
              </a:rPr>
            </a:br>
            <a:r>
              <a:rPr lang="es-PY" sz="2000" b="1" dirty="0">
                <a:latin typeface="Tahoma"/>
              </a:rPr>
              <a:t>2018</a:t>
            </a:r>
            <a:endParaRPr dirty="0"/>
          </a:p>
        </p:txBody>
      </p:sp>
      <p:sp>
        <p:nvSpPr>
          <p:cNvPr id="8" name="CustomShape 2"/>
          <p:cNvSpPr/>
          <p:nvPr/>
        </p:nvSpPr>
        <p:spPr>
          <a:xfrm rot="16200000">
            <a:off x="-826311" y="1866992"/>
            <a:ext cx="2999880" cy="7002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PY" sz="2000" b="1" dirty="0">
                <a:solidFill>
                  <a:srgbClr val="C00000"/>
                </a:solidFill>
                <a:latin typeface="Tahoma"/>
              </a:rPr>
              <a:t>ENERO a DICIEMBRE</a:t>
            </a:r>
            <a:br>
              <a:rPr lang="es-PY" sz="2000" b="1" dirty="0">
                <a:solidFill>
                  <a:srgbClr val="C00000"/>
                </a:solidFill>
                <a:latin typeface="Tahoma"/>
              </a:rPr>
            </a:br>
            <a:r>
              <a:rPr lang="es-PY" sz="2000" b="1" dirty="0">
                <a:solidFill>
                  <a:srgbClr val="C00000"/>
                </a:solidFill>
                <a:latin typeface="Tahoma"/>
              </a:rPr>
              <a:t>2019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0" y="664371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2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BF25B9F-0781-4B36-A621-509EB14BF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8818" y="4146525"/>
            <a:ext cx="8215338" cy="262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9DA142D-40FA-409B-9D4E-7A64F48EB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180887"/>
            <a:ext cx="8498561" cy="2950720"/>
          </a:xfrm>
          <a:prstGeom prst="rect">
            <a:avLst/>
          </a:prstGeom>
        </p:spPr>
      </p:pic>
      <p:sp>
        <p:nvSpPr>
          <p:cNvPr id="13" name="Estrella: 5 puntas 12">
            <a:extLst>
              <a:ext uri="{FF2B5EF4-FFF2-40B4-BE49-F238E27FC236}">
                <a16:creationId xmlns:a16="http://schemas.microsoft.com/office/drawing/2014/main" id="{AD51D0E1-0DAE-4497-803B-8378636BCFDE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"/>
    </mc:Choice>
    <mc:Fallback xmlns="">
      <p:transition spd="slow" advTm="34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8 CuadroTexto"/>
          <p:cNvSpPr txBox="1">
            <a:spLocks noChangeArrowheads="1"/>
          </p:cNvSpPr>
          <p:nvPr/>
        </p:nvSpPr>
        <p:spPr bwMode="auto">
          <a:xfrm>
            <a:off x="107504" y="620688"/>
            <a:ext cx="9036496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Tahoma" pitchFamily="34" charset="0"/>
              </a:rPr>
              <a:t>EXPORTACIONES DE PRINCIPALES PRODUCTOS</a:t>
            </a:r>
          </a:p>
          <a:p>
            <a:pPr algn="ctr"/>
            <a:r>
              <a:rPr lang="es-ES" sz="1400" b="1" i="1" dirty="0">
                <a:latin typeface="Tahoma" pitchFamily="34" charset="0"/>
              </a:rPr>
              <a:t>(En Miles de USD)</a:t>
            </a: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67556" y="6492899"/>
            <a:ext cx="2133600" cy="365125"/>
          </a:xfrm>
        </p:spPr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0" y="664371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DCA1D8-679F-40FF-A3B3-05858BC0A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2" y="1571700"/>
            <a:ext cx="9036496" cy="206048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069D616-2032-40C6-9410-EA226E572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3980529"/>
            <a:ext cx="6336704" cy="2380274"/>
          </a:xfrm>
          <a:prstGeom prst="rect">
            <a:avLst/>
          </a:prstGeom>
        </p:spPr>
      </p:pic>
      <p:sp>
        <p:nvSpPr>
          <p:cNvPr id="9" name="Estrella: 5 puntas 8">
            <a:extLst>
              <a:ext uri="{FF2B5EF4-FFF2-40B4-BE49-F238E27FC236}">
                <a16:creationId xmlns:a16="http://schemas.microsoft.com/office/drawing/2014/main" id="{A817EDE3-7E42-4B1D-BD90-B4993B97B127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"/>
    </mc:Choice>
    <mc:Fallback xmlns="">
      <p:transition spd="slow" advTm="19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214290"/>
            <a:ext cx="9144000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EXPORTACIONES por Regímenes Aduaneros </a:t>
            </a:r>
            <a:r>
              <a:rPr lang="es-ES" sz="1400" i="1" dirty="0"/>
              <a:t>(en miles de USD FOB)</a:t>
            </a:r>
            <a:endParaRPr lang="es-ES_tradnl" sz="1400" i="1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462D-EB00-4AF5-99D9-C9218E003F03}" type="slidenum">
              <a:rPr lang="es-ES_tradnl" smtClean="0"/>
              <a:pPr/>
              <a:t>23</a:t>
            </a:fld>
            <a:endParaRPr lang="es-ES_tradn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05B3A3-EB29-4362-AD22-96F310009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61426"/>
            <a:ext cx="8143206" cy="30254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C9F083-8D3A-4C6F-AC5C-6565E56D3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4332715"/>
            <a:ext cx="8964488" cy="1976605"/>
          </a:xfrm>
          <a:prstGeom prst="rect">
            <a:avLst/>
          </a:prstGeom>
        </p:spPr>
      </p:pic>
      <p:sp>
        <p:nvSpPr>
          <p:cNvPr id="8" name="Estrella: 5 puntas 7">
            <a:extLst>
              <a:ext uri="{FF2B5EF4-FFF2-40B4-BE49-F238E27FC236}">
                <a16:creationId xmlns:a16="http://schemas.microsoft.com/office/drawing/2014/main" id="{CA7288CD-A132-4ECE-9CAA-A7F8B39BC85A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560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"/>
    </mc:Choice>
    <mc:Fallback xmlns="">
      <p:transition spd="slow" advTm="19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8 CuadroTexto"/>
          <p:cNvSpPr txBox="1">
            <a:spLocks noChangeArrowheads="1"/>
          </p:cNvSpPr>
          <p:nvPr/>
        </p:nvSpPr>
        <p:spPr bwMode="auto">
          <a:xfrm>
            <a:off x="0" y="571500"/>
            <a:ext cx="911063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Tahoma" pitchFamily="34" charset="0"/>
                <a:cs typeface="Tahoma" pitchFamily="34" charset="0"/>
              </a:rPr>
              <a:t>EXPORTACIONES COMO PORCENTAJE DEL P.I.B.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358241"/>
              </p:ext>
            </p:extLst>
          </p:nvPr>
        </p:nvGraphicFramePr>
        <p:xfrm>
          <a:off x="6660232" y="1600031"/>
          <a:ext cx="1428760" cy="1920240"/>
        </p:xfrm>
        <a:graphic>
          <a:graphicData uri="http://schemas.openxmlformats.org/drawingml/2006/table">
            <a:tbl>
              <a:tblPr/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900" b="1" i="0" u="sng" strike="noStrike" dirty="0">
                        <a:latin typeface="Arial"/>
                      </a:endParaRPr>
                    </a:p>
                    <a:p>
                      <a:pPr algn="l" fontAlgn="b"/>
                      <a:r>
                        <a:rPr lang="es-ES" sz="900" b="1" i="0" u="sng" strike="noStrike" dirty="0">
                          <a:latin typeface="Arial"/>
                        </a:rPr>
                        <a:t>Observación CIP</a:t>
                      </a:r>
                      <a:r>
                        <a:rPr lang="es-ES" sz="900" b="0" i="0" u="none" strike="noStrike" dirty="0">
                          <a:latin typeface="Arial"/>
                        </a:rPr>
                        <a:t>: </a:t>
                      </a:r>
                      <a:br>
                        <a:rPr lang="es-ES" sz="900" b="0" i="0" u="none" strike="noStrike" dirty="0">
                          <a:latin typeface="Arial"/>
                        </a:rPr>
                      </a:br>
                      <a:endParaRPr lang="es-ES" sz="900" b="0" i="0" u="none" strike="noStrike" dirty="0">
                        <a:latin typeface="Arial"/>
                      </a:endParaRPr>
                    </a:p>
                    <a:p>
                      <a:pPr algn="l" fontAlgn="b"/>
                      <a:r>
                        <a:rPr lang="es-ES" sz="900" b="0" i="0" u="none" strike="noStrike" dirty="0">
                          <a:latin typeface="Arial"/>
                        </a:rPr>
                        <a:t>A </a:t>
                      </a:r>
                      <a:r>
                        <a:rPr lang="es-ES" sz="900" b="0" i="1" u="none" strike="noStrike" dirty="0">
                          <a:latin typeface="Arial"/>
                        </a:rPr>
                        <a:t>partir del Informe del primer trimestre del año 2013, el Departamento de Economía Internacional del B.C.P., incluye dentro de las Exportaciones a las partidas de Re Exportación, Electricidad y otros. Esto abarca desde el año 1985 en adelante.</a:t>
                      </a:r>
                    </a:p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0" y="664371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9818CC-3FB5-433F-83D2-A1B464DAD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850" y="1170186"/>
            <a:ext cx="4991100" cy="24288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6EB3B52-1BDC-4075-9E3C-9A2703A3B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3728840"/>
            <a:ext cx="7139035" cy="2621507"/>
          </a:xfrm>
          <a:prstGeom prst="rect">
            <a:avLst/>
          </a:prstGeom>
        </p:spPr>
      </p:pic>
      <p:sp>
        <p:nvSpPr>
          <p:cNvPr id="12" name="Estrella: 5 puntas 11">
            <a:extLst>
              <a:ext uri="{FF2B5EF4-FFF2-40B4-BE49-F238E27FC236}">
                <a16:creationId xmlns:a16="http://schemas.microsoft.com/office/drawing/2014/main" id="{12537C02-3254-452B-B6D7-84E63245147E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"/>
    </mc:Choice>
    <mc:Fallback xmlns="">
      <p:transition spd="slow" advTm="20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8 CuadroTexto"/>
          <p:cNvSpPr txBox="1">
            <a:spLocks noChangeArrowheads="1"/>
          </p:cNvSpPr>
          <p:nvPr/>
        </p:nvSpPr>
        <p:spPr bwMode="auto">
          <a:xfrm>
            <a:off x="0" y="500042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atin typeface="Tahoma" pitchFamily="34" charset="0"/>
                <a:cs typeface="Tahoma" pitchFamily="34" charset="0"/>
              </a:rPr>
              <a:t>BALANZA COMERCIAL ANUAL - 2010/ 2018</a:t>
            </a:r>
          </a:p>
          <a:p>
            <a:pPr algn="ctr"/>
            <a:r>
              <a:rPr lang="es-ES" sz="1200" b="1" i="1" dirty="0">
                <a:latin typeface="Tahoma" pitchFamily="34" charset="0"/>
                <a:cs typeface="Tahoma" pitchFamily="34" charset="0"/>
              </a:rPr>
              <a:t>(En Miles de USD)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822082" y="4005064"/>
            <a:ext cx="22144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i="1" dirty="0"/>
              <a:t>Fuente: Estudios Económicos - Departamento de Estadísticas del Sector Externo.</a:t>
            </a:r>
          </a:p>
          <a:p>
            <a:r>
              <a:rPr lang="es-ES" sz="800" i="1" u="sng" dirty="0"/>
              <a:t>Nota</a:t>
            </a:r>
            <a:r>
              <a:rPr lang="es-ES" sz="800" i="1" dirty="0"/>
              <a:t>:</a:t>
            </a:r>
            <a:br>
              <a:rPr lang="es-ES" sz="800" i="1" dirty="0"/>
            </a:br>
            <a:r>
              <a:rPr lang="es-ES" sz="800" i="1" dirty="0"/>
              <a:t>1) La partida reexportación es la diferencia entre el total importado de bienes susceptibles de reexportación menos el consumo potencial respectivo</a:t>
            </a:r>
          </a:p>
          <a:p>
            <a:r>
              <a:rPr lang="es-ES" sz="800" i="1" dirty="0"/>
              <a:t>2) El rubro Otros incluyen las siguientes partidas de la cuenta bienes de la balanza de pagos: reparación y bienes adquiridos en puertos por medios de transporte.</a:t>
            </a:r>
          </a:p>
          <a:p>
            <a:r>
              <a:rPr lang="es-ES" sz="800" i="1" dirty="0"/>
              <a:t>* Cifras sujetas a variación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0" y="664371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490A84-A6BE-45C1-B536-5AF06C8D4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13" y="1268760"/>
            <a:ext cx="8933765" cy="218753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08D5779-7D4D-4729-A16A-8A3447000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0568" y="3601924"/>
            <a:ext cx="8205533" cy="2321439"/>
          </a:xfrm>
          <a:prstGeom prst="rect">
            <a:avLst/>
          </a:prstGeom>
        </p:spPr>
      </p:pic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150646C5-F3D5-4122-8F50-BECBE3B4ED49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"/>
    </mc:Choice>
    <mc:Fallback xmlns="">
      <p:transition spd="slow" advTm="20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5 Imagen" descr="Flags-Globe_h16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072462" y="5818587"/>
            <a:ext cx="1071538" cy="100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10 CuadroTexto"/>
          <p:cNvSpPr txBox="1">
            <a:spLocks noChangeArrowheads="1"/>
          </p:cNvSpPr>
          <p:nvPr/>
        </p:nvSpPr>
        <p:spPr bwMode="auto">
          <a:xfrm rot="5400000">
            <a:off x="5747902" y="2671700"/>
            <a:ext cx="557216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ahoma" pitchFamily="34" charset="0"/>
                <a:cs typeface="Tahoma" pitchFamily="34" charset="0"/>
              </a:rPr>
              <a:t>PARAGUAY</a:t>
            </a:r>
          </a:p>
          <a:p>
            <a:pPr algn="ctr"/>
            <a:r>
              <a:rPr lang="es-ES" sz="1600" b="1" dirty="0">
                <a:latin typeface="Tahoma" pitchFamily="34" charset="0"/>
                <a:cs typeface="Tahoma" pitchFamily="34" charset="0"/>
              </a:rPr>
              <a:t>BALANZA COMERCIAL POR PAISES</a:t>
            </a:r>
          </a:p>
          <a:p>
            <a:pPr algn="ctr"/>
            <a:r>
              <a:rPr lang="es-ES" sz="1400" i="1" dirty="0">
                <a:latin typeface="Tahoma" pitchFamily="34" charset="0"/>
                <a:cs typeface="Tahoma" pitchFamily="34" charset="0"/>
              </a:rPr>
              <a:t>(En Miles de USD)  </a:t>
            </a:r>
            <a:endParaRPr lang="es-E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-884269" y="5456246"/>
            <a:ext cx="2133600" cy="365125"/>
          </a:xfrm>
        </p:spPr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0245A6-456A-479E-BCD6-133CD8D4F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340660" y="-264303"/>
            <a:ext cx="5817649" cy="7731648"/>
          </a:xfrm>
          <a:prstGeom prst="rect">
            <a:avLst/>
          </a:prstGeom>
        </p:spPr>
      </p:pic>
      <p:sp>
        <p:nvSpPr>
          <p:cNvPr id="7" name="Estrella: 5 puntas 6">
            <a:extLst>
              <a:ext uri="{FF2B5EF4-FFF2-40B4-BE49-F238E27FC236}">
                <a16:creationId xmlns:a16="http://schemas.microsoft.com/office/drawing/2014/main" id="{062E87E4-F846-4A7D-9CF3-5B0E95F779CC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"/>
    </mc:Choice>
    <mc:Fallback xmlns="">
      <p:transition spd="slow" advTm="20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CuadroTexto"/>
          <p:cNvSpPr txBox="1">
            <a:spLocks noChangeArrowheads="1"/>
          </p:cNvSpPr>
          <p:nvPr/>
        </p:nvSpPr>
        <p:spPr bwMode="auto">
          <a:xfrm rot="5400000">
            <a:off x="5814585" y="2635981"/>
            <a:ext cx="564360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ahoma" pitchFamily="34" charset="0"/>
                <a:cs typeface="Tahoma" pitchFamily="34" charset="0"/>
              </a:rPr>
              <a:t>PARAGUAY</a:t>
            </a:r>
          </a:p>
          <a:p>
            <a:pPr algn="ctr"/>
            <a:r>
              <a:rPr lang="es-ES" sz="1600" b="1" dirty="0">
                <a:latin typeface="Tahoma" pitchFamily="34" charset="0"/>
                <a:cs typeface="Tahoma" pitchFamily="34" charset="0"/>
              </a:rPr>
              <a:t>BALANZA COMERCIAL POR PRINCIPALES PAISES</a:t>
            </a:r>
          </a:p>
          <a:p>
            <a:pPr algn="ctr"/>
            <a:r>
              <a:rPr lang="es-ES" sz="1400" i="1" dirty="0">
                <a:latin typeface="Tahoma" pitchFamily="34" charset="0"/>
                <a:cs typeface="Tahoma" pitchFamily="34" charset="0"/>
              </a:rPr>
              <a:t>(En Miles de USD)  </a:t>
            </a:r>
            <a:endParaRPr lang="es-ES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44" name="5 Imagen" descr="Flags-Globe_h16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072462" y="5818587"/>
            <a:ext cx="1071538" cy="100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-884269" y="5456246"/>
            <a:ext cx="2133600" cy="365125"/>
          </a:xfrm>
        </p:spPr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242075B-E2B1-4623-9F62-1A3A2F9563A4}"/>
              </a:ext>
            </a:extLst>
          </p:cNvPr>
          <p:cNvSpPr/>
          <p:nvPr/>
        </p:nvSpPr>
        <p:spPr>
          <a:xfrm rot="5400000">
            <a:off x="-2544845" y="3566453"/>
            <a:ext cx="5922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i="1" dirty="0"/>
              <a:t>Fuente: Departamento de Estadísticas del Sector Externo- GEE - BCP </a:t>
            </a:r>
          </a:p>
          <a:p>
            <a:r>
              <a:rPr lang="es-MX" sz="800" i="1" dirty="0"/>
              <a:t>Nota: Datos del periodo 1961-2002 provistos por la DGA</a:t>
            </a:r>
          </a:p>
          <a:p>
            <a:r>
              <a:rPr lang="es-MX" sz="800" i="1" dirty="0"/>
              <a:t>        Datos del periodo 2003 en adelante provistos por el Sistema Informático Sofía de la DNA</a:t>
            </a:r>
          </a:p>
          <a:p>
            <a:r>
              <a:rPr lang="es-MX" sz="800" i="1" dirty="0"/>
              <a:t>* Cifras sujetas a variación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E294F7-2284-41C9-B01D-4DED8CBE4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869465" y="-289618"/>
            <a:ext cx="5171981" cy="7546116"/>
          </a:xfrm>
          <a:prstGeom prst="rect">
            <a:avLst/>
          </a:prstGeom>
        </p:spPr>
      </p:pic>
      <p:sp>
        <p:nvSpPr>
          <p:cNvPr id="9" name="Estrella: 5 puntas 8">
            <a:extLst>
              <a:ext uri="{FF2B5EF4-FFF2-40B4-BE49-F238E27FC236}">
                <a16:creationId xmlns:a16="http://schemas.microsoft.com/office/drawing/2014/main" id="{417C70EC-F108-4947-ACB5-69E336C79F56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"/>
    </mc:Choice>
    <mc:Fallback xmlns="">
      <p:transition spd="slow" advTm="23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8 CuadroTexto"/>
          <p:cNvSpPr txBox="1">
            <a:spLocks noChangeArrowheads="1"/>
          </p:cNvSpPr>
          <p:nvPr/>
        </p:nvSpPr>
        <p:spPr bwMode="auto">
          <a:xfrm>
            <a:off x="755575" y="2906554"/>
            <a:ext cx="8403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RANKINGS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Estrella: 5 puntas 5">
            <a:extLst>
              <a:ext uri="{FF2B5EF4-FFF2-40B4-BE49-F238E27FC236}">
                <a16:creationId xmlns:a16="http://schemas.microsoft.com/office/drawing/2014/main" id="{7D194263-752B-493C-8C00-69C3A6170855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Triángulo isósceles 2">
            <a:extLst>
              <a:ext uri="{FF2B5EF4-FFF2-40B4-BE49-F238E27FC236}">
                <a16:creationId xmlns:a16="http://schemas.microsoft.com/office/drawing/2014/main" id="{663D48AC-5F91-43C3-840E-698000F3516D}"/>
              </a:ext>
            </a:extLst>
          </p:cNvPr>
          <p:cNvSpPr/>
          <p:nvPr/>
        </p:nvSpPr>
        <p:spPr>
          <a:xfrm>
            <a:off x="0" y="47625"/>
            <a:ext cx="2057400" cy="6810375"/>
          </a:xfrm>
          <a:prstGeom prst="triangle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2452B84-EC91-4A53-97F9-FE58B7F88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7717"/>
            <a:ext cx="2680718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9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"/>
    </mc:Choice>
    <mc:Fallback xmlns="">
      <p:transition spd="slow" advTm="24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5 Imagen" descr="Flags-Globe_h16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48260">
            <a:off x="8240076" y="5955292"/>
            <a:ext cx="911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10 CuadroTexto"/>
          <p:cNvSpPr txBox="1">
            <a:spLocks noChangeArrowheads="1"/>
          </p:cNvSpPr>
          <p:nvPr/>
        </p:nvSpPr>
        <p:spPr bwMode="auto">
          <a:xfrm rot="5400000">
            <a:off x="5193466" y="2834921"/>
            <a:ext cx="65008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atin typeface="Tahoma" pitchFamily="34" charset="0"/>
                <a:cs typeface="Tahoma" pitchFamily="34" charset="0"/>
              </a:rPr>
              <a:t>IMPORTACIONES POR PRINCIPALES PAISES</a:t>
            </a:r>
          </a:p>
          <a:p>
            <a:pPr algn="ctr"/>
            <a:r>
              <a:rPr lang="es-ES" sz="1200" b="1" i="1" dirty="0">
                <a:latin typeface="Tahoma" pitchFamily="34" charset="0"/>
                <a:cs typeface="Tahoma" pitchFamily="34" charset="0"/>
              </a:rPr>
              <a:t>(En Miles de USD)</a:t>
            </a:r>
            <a:endParaRPr lang="es-ES" sz="1200" b="1" dirty="0">
              <a:latin typeface="Tahoma" pitchFamily="34" charset="0"/>
              <a:cs typeface="Tahoma" pitchFamily="34" charset="0"/>
            </a:endParaRPr>
          </a:p>
          <a:p>
            <a:pPr algn="ctr"/>
            <a:endParaRPr lang="es-E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-857288" y="5537223"/>
            <a:ext cx="2133600" cy="365125"/>
          </a:xfrm>
        </p:spPr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85720" y="429104"/>
            <a:ext cx="8174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700" b="1" u="sng" dirty="0">
                <a:latin typeface="Tahoma" pitchFamily="34" charset="0"/>
                <a:cs typeface="Tahoma" pitchFamily="34" charset="0"/>
              </a:rPr>
              <a:t>Fuente</a:t>
            </a:r>
            <a:r>
              <a:rPr lang="es-ES" sz="700" dirty="0">
                <a:latin typeface="Tahoma" pitchFamily="34" charset="0"/>
                <a:cs typeface="Tahoma" pitchFamily="34" charset="0"/>
              </a:rPr>
              <a:t>: Departamento de Economía Internacional - GEE - BCP </a:t>
            </a:r>
          </a:p>
          <a:p>
            <a:r>
              <a:rPr lang="es-ES" sz="700" dirty="0">
                <a:latin typeface="Tahoma" pitchFamily="34" charset="0"/>
                <a:cs typeface="Tahoma" pitchFamily="34" charset="0"/>
              </a:rPr>
              <a:t>Nota: Datos del periodo 1971-2002 provistos por la DGA</a:t>
            </a:r>
          </a:p>
          <a:p>
            <a:r>
              <a:rPr lang="es-ES" sz="700" dirty="0">
                <a:latin typeface="Tahoma" pitchFamily="34" charset="0"/>
                <a:cs typeface="Tahoma" pitchFamily="34" charset="0"/>
              </a:rPr>
              <a:t>Datos del periodo 2003 en adelante provistos por el Sistema Informático Sofía de la DNA</a:t>
            </a:r>
          </a:p>
          <a:p>
            <a:r>
              <a:rPr lang="es-ES" sz="700" dirty="0">
                <a:latin typeface="Tahoma" pitchFamily="34" charset="0"/>
                <a:cs typeface="Tahoma" pitchFamily="34" charset="0"/>
              </a:rPr>
              <a:t>* Cifras sujetas a variación.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354D0B-9D3B-4718-9DE9-FBBB8EF8B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776527" y="-345215"/>
            <a:ext cx="4945653" cy="7929470"/>
          </a:xfrm>
          <a:prstGeom prst="rect">
            <a:avLst/>
          </a:prstGeom>
        </p:spPr>
      </p:pic>
      <p:sp>
        <p:nvSpPr>
          <p:cNvPr id="9" name="Estrella: 5 puntas 8">
            <a:extLst>
              <a:ext uri="{FF2B5EF4-FFF2-40B4-BE49-F238E27FC236}">
                <a16:creationId xmlns:a16="http://schemas.microsoft.com/office/drawing/2014/main" id="{7F95933F-F369-4262-B3AB-80278EDBF2CF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"/>
    </mc:Choice>
    <mc:Fallback xmlns="">
      <p:transition spd="slow" advTm="20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1" name="6 Rectángulo"/>
          <p:cNvSpPr>
            <a:spLocks noChangeArrowheads="1"/>
          </p:cNvSpPr>
          <p:nvPr/>
        </p:nvSpPr>
        <p:spPr bwMode="auto">
          <a:xfrm rot="5400000">
            <a:off x="-2513094" y="3144451"/>
            <a:ext cx="60236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i="1" dirty="0">
                <a:latin typeface="Calibri" pitchFamily="34" charset="0"/>
              </a:rPr>
              <a:t>La mayoría de  los datos del presente Informe son proveídos por el Banco Central del Paraguay – BCP / Departamento de Economía Internacional - GEE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96A31F4-B682-4738-B805-A679AE12C013}"/>
              </a:ext>
            </a:extLst>
          </p:cNvPr>
          <p:cNvCxnSpPr>
            <a:cxnSpLocks/>
          </p:cNvCxnSpPr>
          <p:nvPr/>
        </p:nvCxnSpPr>
        <p:spPr>
          <a:xfrm flipH="1">
            <a:off x="7965228" y="548680"/>
            <a:ext cx="1043608" cy="0"/>
          </a:xfrm>
          <a:prstGeom prst="line">
            <a:avLst/>
          </a:prstGeom>
          <a:ln w="292100" cmpd="thickThin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F2B5560-BFC2-4B43-9D6F-03F484872F3B}"/>
              </a:ext>
            </a:extLst>
          </p:cNvPr>
          <p:cNvSpPr txBox="1"/>
          <p:nvPr/>
        </p:nvSpPr>
        <p:spPr>
          <a:xfrm rot="5400000">
            <a:off x="7923521" y="1660798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Candara" panose="020E0502030303020204" pitchFamily="34" charset="0"/>
              </a:rPr>
              <a:t>INDICE</a:t>
            </a:r>
            <a:endParaRPr lang="es-419" sz="2400" b="1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"/>
    </mc:Choice>
    <mc:Fallback xmlns="">
      <p:transition spd="slow" advTm="883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 rot="5400000">
            <a:off x="5216098" y="3244334"/>
            <a:ext cx="685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IMPORTACIONES POR ZONAS ECONOMICAS</a:t>
            </a:r>
          </a:p>
        </p:txBody>
      </p:sp>
      <p:sp>
        <p:nvSpPr>
          <p:cNvPr id="20" name="5 CuadroTexto"/>
          <p:cNvSpPr txBox="1"/>
          <p:nvPr/>
        </p:nvSpPr>
        <p:spPr>
          <a:xfrm rot="5400000">
            <a:off x="7405849" y="3103167"/>
            <a:ext cx="197618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(En miles de Dólares FOB)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-884238" y="5608637"/>
            <a:ext cx="2133600" cy="365125"/>
          </a:xfrm>
        </p:spPr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10 Rectángulo"/>
          <p:cNvSpPr>
            <a:spLocks noChangeArrowheads="1"/>
          </p:cNvSpPr>
          <p:nvPr/>
        </p:nvSpPr>
        <p:spPr bwMode="auto">
          <a:xfrm rot="5400000">
            <a:off x="-1629857" y="2502066"/>
            <a:ext cx="6143668" cy="2092881"/>
          </a:xfrm>
          <a:prstGeom prst="rect">
            <a:avLst/>
          </a:prstGeom>
          <a:noFill/>
          <a:ln w="9525" cmpd="dbl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500" i="1" dirty="0">
                <a:latin typeface="Calibri" pitchFamily="34" charset="0"/>
              </a:rPr>
              <a:t>Fuente: Departamento de Economía Internacional - GEE - BCP </a:t>
            </a:r>
          </a:p>
          <a:p>
            <a:r>
              <a:rPr lang="es-ES" sz="500" i="1" u="sng" dirty="0">
                <a:latin typeface="Calibri" pitchFamily="34" charset="0"/>
              </a:rPr>
              <a:t>Nota</a:t>
            </a:r>
            <a:r>
              <a:rPr lang="es-ES" sz="500" i="1" dirty="0">
                <a:latin typeface="Calibri" pitchFamily="34" charset="0"/>
              </a:rPr>
              <a:t>: Datos del periodo 1971-2002 provistos por la DGA</a:t>
            </a:r>
          </a:p>
          <a:p>
            <a:r>
              <a:rPr lang="es-ES" sz="500" i="1" dirty="0">
                <a:latin typeface="Calibri" pitchFamily="34" charset="0"/>
              </a:rPr>
              <a:t>             Datos del periodo 2003 en adelante provistos por el Sistema Informático Sofía de la DNA</a:t>
            </a:r>
          </a:p>
          <a:p>
            <a:r>
              <a:rPr lang="es-ES" sz="500" i="1" dirty="0">
                <a:latin typeface="Calibri" pitchFamily="34" charset="0"/>
              </a:rPr>
              <a:t>* Cifras sujetas a variación</a:t>
            </a:r>
          </a:p>
          <a:p>
            <a:r>
              <a:rPr lang="es-ES" sz="500" i="1" dirty="0">
                <a:latin typeface="Calibri" pitchFamily="34" charset="0"/>
              </a:rPr>
              <a:t>**Para el total ALADI incluir Mercosur, Resto de </a:t>
            </a:r>
            <a:r>
              <a:rPr lang="es-ES" sz="500" i="1" dirty="0" err="1">
                <a:latin typeface="Calibri" pitchFamily="34" charset="0"/>
              </a:rPr>
              <a:t>Aladi</a:t>
            </a:r>
            <a:r>
              <a:rPr lang="es-ES" sz="500" i="1" dirty="0">
                <a:latin typeface="Calibri" pitchFamily="34" charset="0"/>
              </a:rPr>
              <a:t> y México</a:t>
            </a:r>
          </a:p>
          <a:p>
            <a:r>
              <a:rPr lang="es-ES" sz="500" i="1" dirty="0">
                <a:latin typeface="Calibri" pitchFamily="34" charset="0"/>
              </a:rPr>
              <a:t>***Países que se incorporan a la Unión Europea:</a:t>
            </a:r>
          </a:p>
          <a:p>
            <a:r>
              <a:rPr lang="es-ES" sz="500" i="1" dirty="0">
                <a:latin typeface="Calibri" pitchFamily="34" charset="0"/>
              </a:rPr>
              <a:t>En 1995 Austria, Finlandia y Suecia </a:t>
            </a:r>
          </a:p>
          <a:p>
            <a:r>
              <a:rPr lang="es-ES" sz="500" i="1" dirty="0">
                <a:latin typeface="Calibri" pitchFamily="34" charset="0"/>
              </a:rPr>
              <a:t>En el 2004 Estonia, Letonia, Lituania, Polonia, </a:t>
            </a:r>
            <a:r>
              <a:rPr lang="es-ES" sz="500" i="1" dirty="0" err="1">
                <a:latin typeface="Calibri" pitchFamily="34" charset="0"/>
              </a:rPr>
              <a:t>Republica</a:t>
            </a:r>
            <a:r>
              <a:rPr lang="es-ES" sz="500" i="1" dirty="0">
                <a:latin typeface="Calibri" pitchFamily="34" charset="0"/>
              </a:rPr>
              <a:t> Checa, Hungría, Eslovaquia, Eslovenia, Malta y Chipre</a:t>
            </a:r>
          </a:p>
          <a:p>
            <a:r>
              <a:rPr lang="es-ES" sz="500" i="1" dirty="0">
                <a:latin typeface="Calibri" pitchFamily="34" charset="0"/>
              </a:rPr>
              <a:t>En el 2007 Bulgaria y Rumania</a:t>
            </a:r>
          </a:p>
          <a:p>
            <a:endParaRPr lang="es-ES" sz="500" dirty="0">
              <a:latin typeface="Calibri" pitchFamily="34" charset="0"/>
            </a:endParaRPr>
          </a:p>
          <a:p>
            <a:r>
              <a:rPr lang="es-ES" sz="500" b="1" dirty="0">
                <a:latin typeface="Calibri" pitchFamily="34" charset="0"/>
              </a:rPr>
              <a:t> MERCOSUR:</a:t>
            </a:r>
            <a:r>
              <a:rPr lang="es-ES" sz="500" dirty="0">
                <a:latin typeface="Calibri" pitchFamily="34" charset="0"/>
              </a:rPr>
              <a:t> Argentina, Brasil, Uruguay, Venezuela</a:t>
            </a:r>
          </a:p>
          <a:p>
            <a:r>
              <a:rPr lang="es-ES" sz="500" b="1" dirty="0">
                <a:latin typeface="Calibri" pitchFamily="34" charset="0"/>
              </a:rPr>
              <a:t> RESTO DE ALADI**: </a:t>
            </a:r>
            <a:r>
              <a:rPr lang="es-ES" sz="500" dirty="0">
                <a:latin typeface="Calibri" pitchFamily="34" charset="0"/>
              </a:rPr>
              <a:t>Bolivia, Chile, Cuba, Perú, Colombia, Ecuador</a:t>
            </a:r>
          </a:p>
          <a:p>
            <a:r>
              <a:rPr lang="es-ES" sz="500" b="1" dirty="0">
                <a:latin typeface="Calibri" pitchFamily="34" charset="0"/>
              </a:rPr>
              <a:t>NAFTA</a:t>
            </a:r>
            <a:r>
              <a:rPr lang="es-ES" sz="500" dirty="0">
                <a:latin typeface="Calibri" pitchFamily="34" charset="0"/>
              </a:rPr>
              <a:t>: Canadá, Estados Unidos de América, México</a:t>
            </a:r>
          </a:p>
          <a:p>
            <a:r>
              <a:rPr lang="es-ES" sz="500" b="1" dirty="0">
                <a:latin typeface="Calibri" pitchFamily="34" charset="0"/>
              </a:rPr>
              <a:t>UNION EUROPEA***: </a:t>
            </a:r>
            <a:r>
              <a:rPr lang="es-ES" sz="500" dirty="0">
                <a:latin typeface="Calibri" pitchFamily="34" charset="0"/>
              </a:rPr>
              <a:t>Alemania, Austria, Bélgica, Bulgaria, Chipre, Dinamarca, Eslovaquia, Eslovenia, España, Estonia, Finlandia, Francia, Grecia, Hungría, Irlanda, Italia, Letonia, Lituania,   Luxemburgo, Malta, Holanda (Países Bajos), Polonia, Portugal, Reino Unido, República Checa, Rumania, Suecia</a:t>
            </a:r>
          </a:p>
          <a:p>
            <a:r>
              <a:rPr lang="es-ES" sz="500" b="1" dirty="0">
                <a:latin typeface="Calibri" pitchFamily="34" charset="0"/>
              </a:rPr>
              <a:t>RESTO DE EUROPA: </a:t>
            </a:r>
            <a:r>
              <a:rPr lang="es-ES" sz="500" dirty="0">
                <a:latin typeface="Calibri" pitchFamily="34" charset="0"/>
              </a:rPr>
              <a:t>Albania, Croacia, Rusia, Serbia y Montenegro, Turquía, Ucrania, Principado de Mónaco</a:t>
            </a:r>
          </a:p>
          <a:p>
            <a:r>
              <a:rPr lang="es-ES" sz="500" b="1" dirty="0">
                <a:latin typeface="Calibri" pitchFamily="34" charset="0"/>
              </a:rPr>
              <a:t>SICA: </a:t>
            </a:r>
            <a:r>
              <a:rPr lang="es-ES" sz="500" dirty="0">
                <a:latin typeface="Calibri" pitchFamily="34" charset="0"/>
              </a:rPr>
              <a:t>Belice, Costa Rica, Dominicana, El Salvador, Guatemala, Honduras, Nicaragua, Panamá.</a:t>
            </a:r>
          </a:p>
          <a:p>
            <a:r>
              <a:rPr lang="es-ES" sz="500" b="1" dirty="0">
                <a:latin typeface="Calibri" pitchFamily="34" charset="0"/>
              </a:rPr>
              <a:t>CARICOM: </a:t>
            </a:r>
            <a:r>
              <a:rPr lang="es-ES" sz="500" dirty="0">
                <a:latin typeface="Calibri" pitchFamily="34" charset="0"/>
              </a:rPr>
              <a:t>Islas Bahamas, Trinidad y Tobago, Surinam, Dominica, Barbados, Granada, Guyana, Haití, Jamaica, Montserrat, San Vicente, Santa Lucia, St. </a:t>
            </a:r>
            <a:r>
              <a:rPr lang="es-ES" sz="500" dirty="0" err="1">
                <a:latin typeface="Calibri" pitchFamily="34" charset="0"/>
              </a:rPr>
              <a:t>Kitts</a:t>
            </a:r>
            <a:r>
              <a:rPr lang="es-ES" sz="500" dirty="0">
                <a:latin typeface="Calibri" pitchFamily="34" charset="0"/>
              </a:rPr>
              <a:t> and </a:t>
            </a:r>
            <a:r>
              <a:rPr lang="es-ES" sz="500" dirty="0" err="1">
                <a:latin typeface="Calibri" pitchFamily="34" charset="0"/>
              </a:rPr>
              <a:t>Nevis</a:t>
            </a:r>
            <a:endParaRPr lang="es-ES" sz="500" dirty="0">
              <a:latin typeface="Calibri" pitchFamily="34" charset="0"/>
            </a:endParaRPr>
          </a:p>
          <a:p>
            <a:r>
              <a:rPr lang="es-ES" sz="500" b="1" dirty="0">
                <a:latin typeface="Calibri" pitchFamily="34" charset="0"/>
              </a:rPr>
              <a:t>RESTO DEL CARIBE: </a:t>
            </a:r>
            <a:r>
              <a:rPr lang="es-ES" sz="500" dirty="0">
                <a:latin typeface="Calibri" pitchFamily="34" charset="0"/>
              </a:rPr>
              <a:t>Antigua y Barbuda, Aruba, Anguilla, Antillas Holandesas, Bermudas, Islas </a:t>
            </a:r>
            <a:r>
              <a:rPr lang="es-ES" sz="500" dirty="0" err="1">
                <a:latin typeface="Calibri" pitchFamily="34" charset="0"/>
              </a:rPr>
              <a:t>Caiman</a:t>
            </a:r>
            <a:r>
              <a:rPr lang="es-ES" sz="500" dirty="0">
                <a:latin typeface="Calibri" pitchFamily="34" charset="0"/>
              </a:rPr>
              <a:t>, Guadalupe, Guyana Francesa, Martinica, San Pedro y Miquelón, Turcas y Caicos, </a:t>
            </a:r>
            <a:r>
              <a:rPr lang="es-ES" sz="500" dirty="0" err="1">
                <a:latin typeface="Calibri" pitchFamily="34" charset="0"/>
              </a:rPr>
              <a:t>Is.</a:t>
            </a:r>
            <a:r>
              <a:rPr lang="es-ES" sz="500" dirty="0">
                <a:latin typeface="Calibri" pitchFamily="34" charset="0"/>
              </a:rPr>
              <a:t>, Islas Vírgenes Británicas</a:t>
            </a:r>
          </a:p>
          <a:p>
            <a:r>
              <a:rPr lang="es-ES" sz="500" b="1" dirty="0">
                <a:latin typeface="Calibri" pitchFamily="34" charset="0"/>
              </a:rPr>
              <a:t>SACU: </a:t>
            </a:r>
            <a:r>
              <a:rPr lang="es-ES" sz="500" dirty="0" err="1">
                <a:latin typeface="Calibri" pitchFamily="34" charset="0"/>
              </a:rPr>
              <a:t>Botswana</a:t>
            </a:r>
            <a:r>
              <a:rPr lang="es-ES" sz="500" dirty="0">
                <a:latin typeface="Calibri" pitchFamily="34" charset="0"/>
              </a:rPr>
              <a:t>, </a:t>
            </a:r>
            <a:r>
              <a:rPr lang="es-ES" sz="500" dirty="0" err="1">
                <a:latin typeface="Calibri" pitchFamily="34" charset="0"/>
              </a:rPr>
              <a:t>Lesotho</a:t>
            </a:r>
            <a:r>
              <a:rPr lang="es-ES" sz="500" dirty="0">
                <a:latin typeface="Calibri" pitchFamily="34" charset="0"/>
              </a:rPr>
              <a:t>, Namibia, Sudáfrica, </a:t>
            </a:r>
            <a:r>
              <a:rPr lang="es-ES" sz="500" dirty="0" err="1">
                <a:latin typeface="Calibri" pitchFamily="34" charset="0"/>
              </a:rPr>
              <a:t>Swazilandia</a:t>
            </a:r>
            <a:endParaRPr lang="es-ES" sz="500" dirty="0">
              <a:latin typeface="Calibri" pitchFamily="34" charset="0"/>
            </a:endParaRPr>
          </a:p>
          <a:p>
            <a:r>
              <a:rPr lang="es-ES" sz="500" b="1" dirty="0">
                <a:latin typeface="Calibri" pitchFamily="34" charset="0"/>
              </a:rPr>
              <a:t>EFTA: </a:t>
            </a:r>
            <a:r>
              <a:rPr lang="es-ES" sz="500" dirty="0">
                <a:latin typeface="Calibri" pitchFamily="34" charset="0"/>
              </a:rPr>
              <a:t>Islandia, </a:t>
            </a:r>
            <a:r>
              <a:rPr lang="es-ES" sz="500" dirty="0" err="1">
                <a:latin typeface="Calibri" pitchFamily="34" charset="0"/>
              </a:rPr>
              <a:t>Lieschteintein</a:t>
            </a:r>
            <a:r>
              <a:rPr lang="es-ES" sz="500" dirty="0">
                <a:latin typeface="Calibri" pitchFamily="34" charset="0"/>
              </a:rPr>
              <a:t>, Noruega, Suiza</a:t>
            </a:r>
          </a:p>
          <a:p>
            <a:r>
              <a:rPr lang="es-ES" sz="500" b="1" dirty="0">
                <a:latin typeface="Calibri" pitchFamily="34" charset="0"/>
              </a:rPr>
              <a:t>CPLP:  </a:t>
            </a:r>
            <a:r>
              <a:rPr lang="es-ES" sz="500" dirty="0">
                <a:latin typeface="Calibri" pitchFamily="34" charset="0"/>
              </a:rPr>
              <a:t>Angola, Cabo Verde, </a:t>
            </a:r>
            <a:r>
              <a:rPr lang="es-ES" sz="500" dirty="0" err="1">
                <a:latin typeface="Calibri" pitchFamily="34" charset="0"/>
              </a:rPr>
              <a:t>Guinnea</a:t>
            </a:r>
            <a:r>
              <a:rPr lang="es-ES" sz="500" dirty="0">
                <a:latin typeface="Calibri" pitchFamily="34" charset="0"/>
              </a:rPr>
              <a:t>-Bissau, Mozambique, Santo Tomé y Príncipe, Timor del Este</a:t>
            </a:r>
          </a:p>
          <a:p>
            <a:r>
              <a:rPr lang="es-ES" sz="500" b="1" dirty="0">
                <a:latin typeface="Calibri" pitchFamily="34" charset="0"/>
              </a:rPr>
              <a:t>CCG:  </a:t>
            </a:r>
            <a:r>
              <a:rPr lang="es-ES" sz="500" dirty="0">
                <a:latin typeface="Calibri" pitchFamily="34" charset="0"/>
              </a:rPr>
              <a:t>Arabia Saudita, </a:t>
            </a:r>
            <a:r>
              <a:rPr lang="es-ES" sz="500" dirty="0" err="1">
                <a:latin typeface="Calibri" pitchFamily="34" charset="0"/>
              </a:rPr>
              <a:t>Bahrein</a:t>
            </a:r>
            <a:r>
              <a:rPr lang="es-ES" sz="500" dirty="0">
                <a:latin typeface="Calibri" pitchFamily="34" charset="0"/>
              </a:rPr>
              <a:t>, Emiratos Árabes Unidos, Kuwait, Omán, Qatar</a:t>
            </a:r>
          </a:p>
          <a:p>
            <a:r>
              <a:rPr lang="es-ES" sz="500" b="1" dirty="0">
                <a:latin typeface="Calibri" pitchFamily="34" charset="0"/>
              </a:rPr>
              <a:t>CER: </a:t>
            </a:r>
            <a:r>
              <a:rPr lang="es-ES" sz="500" dirty="0">
                <a:latin typeface="Calibri" pitchFamily="34" charset="0"/>
              </a:rPr>
              <a:t>Australia, Nueva Zelanda</a:t>
            </a:r>
          </a:p>
          <a:p>
            <a:r>
              <a:rPr lang="es-ES" sz="500" b="1" dirty="0">
                <a:latin typeface="Calibri" pitchFamily="34" charset="0"/>
              </a:rPr>
              <a:t>ASIA: </a:t>
            </a:r>
            <a:r>
              <a:rPr lang="es-ES" sz="500" dirty="0">
                <a:latin typeface="Calibri" pitchFamily="34" charset="0"/>
              </a:rPr>
              <a:t>Afganistán, Bangladesh, China, Corea del Norte,  Corea del Sur, Filipinas, Hong Kong, India, Indonesia, Irán, Irak, Israel, Japón, Líbano, Malasia, Pakistán, Singapur, Siria, Sri Lanka, Tailandia, Taiwán, Vietnam</a:t>
            </a:r>
          </a:p>
          <a:p>
            <a:r>
              <a:rPr lang="es-ES" sz="500" b="1" dirty="0">
                <a:latin typeface="Calibri" pitchFamily="34" charset="0"/>
              </a:rPr>
              <a:t>AFRICA: </a:t>
            </a:r>
            <a:r>
              <a:rPr lang="es-ES" sz="500" dirty="0">
                <a:latin typeface="Calibri" pitchFamily="34" charset="0"/>
              </a:rPr>
              <a:t>Argelia, </a:t>
            </a:r>
            <a:r>
              <a:rPr lang="es-ES" sz="500" dirty="0" err="1">
                <a:latin typeface="Calibri" pitchFamily="34" charset="0"/>
              </a:rPr>
              <a:t>Benin</a:t>
            </a:r>
            <a:r>
              <a:rPr lang="es-ES" sz="500" dirty="0">
                <a:latin typeface="Calibri" pitchFamily="34" charset="0"/>
              </a:rPr>
              <a:t>, Burkina Faso, Costa de Marfil, Congo, Egipto, Gabón, Gambia, Ghana, Liberia, Madagascar, Marruecos, Nigeria, Libia, Túnez.</a:t>
            </a:r>
          </a:p>
        </p:txBody>
      </p:sp>
      <p:sp>
        <p:nvSpPr>
          <p:cNvPr id="13" name="12 CuadroTexto"/>
          <p:cNvSpPr txBox="1"/>
          <p:nvPr/>
        </p:nvSpPr>
        <p:spPr>
          <a:xfrm rot="5400000">
            <a:off x="-3002392" y="3089290"/>
            <a:ext cx="6394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A71228-B1BA-4290-9333-BF5BE5857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811326" y="2118769"/>
            <a:ext cx="6017274" cy="291330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D32E304-EBBB-465D-AF30-84D947F10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38690" y="2167478"/>
            <a:ext cx="5759213" cy="281250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B4D4A58-5A15-4DA0-87CB-79DF15998BE3}"/>
              </a:ext>
            </a:extLst>
          </p:cNvPr>
          <p:cNvSpPr/>
          <p:nvPr/>
        </p:nvSpPr>
        <p:spPr>
          <a:xfrm rot="5400000">
            <a:off x="4845278" y="3724387"/>
            <a:ext cx="5405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3.5%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77AAD0F-D60C-4C26-BD94-6734A9159DB9}"/>
              </a:ext>
            </a:extLst>
          </p:cNvPr>
          <p:cNvSpPr/>
          <p:nvPr/>
        </p:nvSpPr>
        <p:spPr>
          <a:xfrm rot="5400000">
            <a:off x="4532421" y="3679937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1.5%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0CF892A-FD46-4E28-BF58-307A35DAEBDE}"/>
              </a:ext>
            </a:extLst>
          </p:cNvPr>
          <p:cNvSpPr/>
          <p:nvPr/>
        </p:nvSpPr>
        <p:spPr>
          <a:xfrm rot="5400000">
            <a:off x="4249056" y="3679937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1.9%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5C14620-1EA7-4DDB-8E2E-6C76365D5743}"/>
              </a:ext>
            </a:extLst>
          </p:cNvPr>
          <p:cNvSpPr/>
          <p:nvPr/>
        </p:nvSpPr>
        <p:spPr>
          <a:xfrm rot="5400000">
            <a:off x="3965691" y="4091259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6.8%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23F740A-5435-40BD-9039-6F043D7C25DA}"/>
              </a:ext>
            </a:extLst>
          </p:cNvPr>
          <p:cNvSpPr/>
          <p:nvPr/>
        </p:nvSpPr>
        <p:spPr>
          <a:xfrm rot="5400000">
            <a:off x="3684024" y="4111985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9.8%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7E14725-3A4C-479B-958E-F26C77A9A0A8}"/>
              </a:ext>
            </a:extLst>
          </p:cNvPr>
          <p:cNvSpPr/>
          <p:nvPr/>
        </p:nvSpPr>
        <p:spPr>
          <a:xfrm rot="5400000">
            <a:off x="3364171" y="5141217"/>
            <a:ext cx="569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31.0%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1E9C43D-0797-4B06-90F1-525489E86031}"/>
              </a:ext>
            </a:extLst>
          </p:cNvPr>
          <p:cNvSpPr/>
          <p:nvPr/>
        </p:nvSpPr>
        <p:spPr>
          <a:xfrm rot="5400000">
            <a:off x="3068687" y="5886127"/>
            <a:ext cx="569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45.4%</a:t>
            </a:r>
          </a:p>
        </p:txBody>
      </p:sp>
      <p:sp>
        <p:nvSpPr>
          <p:cNvPr id="22" name="Estrella: 5 puntas 21">
            <a:extLst>
              <a:ext uri="{FF2B5EF4-FFF2-40B4-BE49-F238E27FC236}">
                <a16:creationId xmlns:a16="http://schemas.microsoft.com/office/drawing/2014/main" id="{8603F1D0-A9E5-41D9-B8C0-E97B336DDE1D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"/>
    </mc:Choice>
    <mc:Fallback xmlns="">
      <p:transition spd="slow" advTm="216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-32" y="427311"/>
            <a:ext cx="79296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15 PRINCIPALES RUBROS DE  IMPORTACION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TOTAL PAIS</a:t>
            </a:r>
          </a:p>
        </p:txBody>
      </p:sp>
      <p:pic>
        <p:nvPicPr>
          <p:cNvPr id="69636" name="7 Imagen" descr="Flags-Globe_h16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2042"/>
            <a:ext cx="1663925" cy="13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64371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4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4282" y="5786454"/>
            <a:ext cx="87154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+mj-lt"/>
              </a:rPr>
              <a:t>Fuente: Departamento de Economía Internacional - GEE - BCP </a:t>
            </a:r>
          </a:p>
          <a:p>
            <a:r>
              <a:rPr lang="es-ES" sz="900" dirty="0">
                <a:latin typeface="+mj-lt"/>
              </a:rPr>
              <a:t>Nota: Datos del periodo 1989-2002 provistos por la DGA</a:t>
            </a:r>
          </a:p>
          <a:p>
            <a:r>
              <a:rPr lang="es-ES" sz="900" dirty="0">
                <a:latin typeface="+mj-lt"/>
              </a:rPr>
              <a:t>             Datos del periodo 2003 en adelante provistos por el Sistema Informático Sofía de la DNA</a:t>
            </a:r>
          </a:p>
          <a:p>
            <a:r>
              <a:rPr lang="es-ES" sz="900" dirty="0">
                <a:latin typeface="+mj-lt"/>
              </a:rPr>
              <a:t>* Cifras sujetas a variación</a:t>
            </a:r>
          </a:p>
          <a:p>
            <a:r>
              <a:rPr lang="es-ES" sz="900" dirty="0">
                <a:latin typeface="+mj-lt"/>
              </a:rPr>
              <a:t>** Corresponde al Sistema Armonizado de Designación y Codificación de Mercaderías, implementado desde el año 1988</a:t>
            </a:r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196207AE-C198-4A10-9BB3-71E84BB191F2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D772FB-4008-43B6-B9CB-E62985894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66" y="1514631"/>
            <a:ext cx="8576700" cy="3786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"/>
    </mc:Choice>
    <mc:Fallback xmlns="">
      <p:transition spd="slow" advTm="207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214314" y="285728"/>
            <a:ext cx="75723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15 PRINCIPALES RUBROS DE IMPORTACION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DESDE RESTO DEL MUNDO </a:t>
            </a:r>
            <a:r>
              <a:rPr lang="es-ES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(excluido el MERCOSUR)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64371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7084" y="5661248"/>
            <a:ext cx="80673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+mj-lt"/>
              </a:rPr>
              <a:t>Fuente: Departamento de Economía Internacional - GEE - BCP </a:t>
            </a:r>
          </a:p>
          <a:p>
            <a:r>
              <a:rPr lang="es-ES" sz="900" dirty="0">
                <a:latin typeface="+mj-lt"/>
              </a:rPr>
              <a:t>Nota: Datos del periodo 1989-2002 provistos por la DGA</a:t>
            </a:r>
          </a:p>
          <a:p>
            <a:r>
              <a:rPr lang="es-ES" sz="900" dirty="0">
                <a:latin typeface="+mj-lt"/>
              </a:rPr>
              <a:t>             Datos del periodo 2003 en adelante provistos por el Sistema Informático Sofía de la DNA</a:t>
            </a:r>
          </a:p>
          <a:p>
            <a:r>
              <a:rPr lang="es-ES" sz="900" dirty="0">
                <a:latin typeface="+mj-lt"/>
              </a:rPr>
              <a:t>* Cifras sujetas a variación</a:t>
            </a:r>
          </a:p>
          <a:p>
            <a:r>
              <a:rPr lang="es-ES" sz="900" dirty="0">
                <a:latin typeface="+mj-lt"/>
              </a:rPr>
              <a:t>** Corresponde al Sistema Armonizado de Designación y Codificación de Mercaderías, implementado desde el año 1988</a:t>
            </a:r>
          </a:p>
        </p:txBody>
      </p:sp>
      <p:pic>
        <p:nvPicPr>
          <p:cNvPr id="10" name="7 Imagen" descr="Flags-Globe_h16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7279" y="323982"/>
            <a:ext cx="1591917" cy="133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trella: 5 puntas 11">
            <a:extLst>
              <a:ext uri="{FF2B5EF4-FFF2-40B4-BE49-F238E27FC236}">
                <a16:creationId xmlns:a16="http://schemas.microsoft.com/office/drawing/2014/main" id="{3DC35500-559D-44AF-99D6-2DA4FA8A74EE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F4A7E6-C845-48A5-B33E-6804BE099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609725"/>
            <a:ext cx="8929686" cy="35532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"/>
    </mc:Choice>
    <mc:Fallback xmlns="">
      <p:transition spd="slow" advTm="215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" y="357166"/>
            <a:ext cx="75009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15 PRINCIPALES RUBROS DE IMPORTACION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DESDE EL MERCOSUR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64371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4282" y="5786454"/>
            <a:ext cx="87154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+mj-lt"/>
              </a:rPr>
              <a:t>Fuente: Departamento de Economía Internacional - GEE - BCP </a:t>
            </a:r>
          </a:p>
          <a:p>
            <a:r>
              <a:rPr lang="es-ES" sz="900" dirty="0">
                <a:latin typeface="+mj-lt"/>
              </a:rPr>
              <a:t>Nota: Datos del periodo 1989-2002 provistos por la DGA</a:t>
            </a:r>
          </a:p>
          <a:p>
            <a:r>
              <a:rPr lang="es-ES" sz="900" dirty="0">
                <a:latin typeface="+mj-lt"/>
              </a:rPr>
              <a:t>             Datos del periodo 2003 en adelante provistos por el Sistema Informático Sofía de la DNA</a:t>
            </a:r>
          </a:p>
          <a:p>
            <a:r>
              <a:rPr lang="es-ES" sz="900" dirty="0">
                <a:latin typeface="+mj-lt"/>
              </a:rPr>
              <a:t>* Cifras sujetas a variación</a:t>
            </a:r>
          </a:p>
          <a:p>
            <a:r>
              <a:rPr lang="es-ES" sz="900" dirty="0">
                <a:latin typeface="+mj-lt"/>
              </a:rPr>
              <a:t>** Corresponde al Sistema Armonizado de Designación y Codificación de Mercaderías, implementado desde el año 1988</a:t>
            </a:r>
          </a:p>
        </p:txBody>
      </p:sp>
      <p:pic>
        <p:nvPicPr>
          <p:cNvPr id="41987" name="Picture 3" descr="http://www.mercojuris.com/wp-content/uploads/2012/09/Banderas-mercos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0846" y="194022"/>
            <a:ext cx="1817026" cy="1362770"/>
          </a:xfrm>
          <a:prstGeom prst="rect">
            <a:avLst/>
          </a:prstGeom>
          <a:noFill/>
        </p:spPr>
      </p:pic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995BEA47-A133-460E-8312-48CD1B0A083B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3F7BCA-36F6-4BF9-80D6-4A696AF6B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1556792"/>
            <a:ext cx="8915400" cy="3638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"/>
    </mc:Choice>
    <mc:Fallback xmlns="">
      <p:transition spd="slow" advTm="207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0" y="454863"/>
            <a:ext cx="79210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15 PRINCIPALES RUBROS DE IMPORTACION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DESDE ARGENTINA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0" y="664371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14282" y="5786454"/>
            <a:ext cx="87154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+mj-lt"/>
              </a:rPr>
              <a:t>Fuente: Departamento de Economía Internacional - GEE - BCP </a:t>
            </a:r>
          </a:p>
          <a:p>
            <a:r>
              <a:rPr lang="es-ES" sz="900" dirty="0">
                <a:latin typeface="+mj-lt"/>
              </a:rPr>
              <a:t>Nota: Datos del periodo 1989-2002 provistos por la DGA</a:t>
            </a:r>
          </a:p>
          <a:p>
            <a:r>
              <a:rPr lang="es-ES" sz="900" dirty="0">
                <a:latin typeface="+mj-lt"/>
              </a:rPr>
              <a:t>             Datos del periodo 2003 en adelante provistos por el Sistema Informático Sofía de la DNA</a:t>
            </a:r>
          </a:p>
          <a:p>
            <a:r>
              <a:rPr lang="es-ES" sz="900" dirty="0">
                <a:latin typeface="+mj-lt"/>
              </a:rPr>
              <a:t>* Cifras sujetas a variación</a:t>
            </a:r>
          </a:p>
          <a:p>
            <a:r>
              <a:rPr lang="es-ES" sz="900" dirty="0">
                <a:latin typeface="+mj-lt"/>
              </a:rPr>
              <a:t>** Corresponde al Sistema Armonizado de Designación y Codificación de Mercaderías, implementado desde el año 1988</a:t>
            </a:r>
          </a:p>
        </p:txBody>
      </p:sp>
      <p:pic>
        <p:nvPicPr>
          <p:cNvPr id="12" name="11 Imagen" descr="super-argentina_hw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4020" y="116632"/>
            <a:ext cx="776452" cy="1224136"/>
          </a:xfrm>
          <a:prstGeom prst="rect">
            <a:avLst/>
          </a:prstGeom>
        </p:spPr>
      </p:pic>
      <p:sp>
        <p:nvSpPr>
          <p:cNvPr id="11" name="Estrella: 5 puntas 10">
            <a:extLst>
              <a:ext uri="{FF2B5EF4-FFF2-40B4-BE49-F238E27FC236}">
                <a16:creationId xmlns:a16="http://schemas.microsoft.com/office/drawing/2014/main" id="{044812DB-5104-41C5-AE27-3D8AD8C7E8FA}"/>
              </a:ext>
            </a:extLst>
          </p:cNvPr>
          <p:cNvSpPr/>
          <p:nvPr/>
        </p:nvSpPr>
        <p:spPr>
          <a:xfrm>
            <a:off x="8044019" y="47625"/>
            <a:ext cx="959185" cy="78483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623034-09CC-4510-A966-7E474C530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278" y="1409776"/>
            <a:ext cx="8728326" cy="404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"/>
    </mc:Choice>
    <mc:Fallback xmlns="">
      <p:transition spd="slow" advTm="199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CuadroTexto"/>
          <p:cNvSpPr txBox="1"/>
          <p:nvPr/>
        </p:nvSpPr>
        <p:spPr>
          <a:xfrm>
            <a:off x="0" y="384160"/>
            <a:ext cx="79295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15 PRINCIPALES RUBROS DE IMPORTACION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DESDE BRASIL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64371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47396" y="5596498"/>
            <a:ext cx="83010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+mj-lt"/>
              </a:rPr>
              <a:t>Fuente: Departamento de Economía Internacional - GEE - BCP </a:t>
            </a:r>
          </a:p>
          <a:p>
            <a:r>
              <a:rPr lang="es-ES" sz="900" dirty="0">
                <a:latin typeface="+mj-lt"/>
              </a:rPr>
              <a:t>Nota: Datos del periodo 1989-2002 provistos por la DGA</a:t>
            </a:r>
          </a:p>
          <a:p>
            <a:r>
              <a:rPr lang="es-ES" sz="900" dirty="0">
                <a:latin typeface="+mj-lt"/>
              </a:rPr>
              <a:t>             Datos del periodo 2003 en adelante provistos por el Sistema Informático Sofía de la DNA</a:t>
            </a:r>
          </a:p>
          <a:p>
            <a:r>
              <a:rPr lang="es-ES" sz="900" dirty="0">
                <a:latin typeface="+mj-lt"/>
              </a:rPr>
              <a:t>* Cifras sujetas a variación</a:t>
            </a:r>
          </a:p>
          <a:p>
            <a:r>
              <a:rPr lang="es-ES" sz="900" dirty="0">
                <a:latin typeface="+mj-lt"/>
              </a:rPr>
              <a:t>** Corresponde al Sistema Armonizado de Designación y Codificación de Mercaderías, implementado desde el año 1988</a:t>
            </a:r>
          </a:p>
        </p:txBody>
      </p:sp>
      <p:pic>
        <p:nvPicPr>
          <p:cNvPr id="10" name="9 Imagen" descr="a-bandera-de-brasi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148914"/>
            <a:ext cx="1285853" cy="10961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CC3ADE4-1B49-43EA-955D-A1759A3B9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16" y="1368639"/>
            <a:ext cx="8390167" cy="3932569"/>
          </a:xfrm>
          <a:prstGeom prst="rect">
            <a:avLst/>
          </a:prstGeom>
        </p:spPr>
      </p:pic>
      <p:sp>
        <p:nvSpPr>
          <p:cNvPr id="11" name="Estrella: 5 puntas 10">
            <a:extLst>
              <a:ext uri="{FF2B5EF4-FFF2-40B4-BE49-F238E27FC236}">
                <a16:creationId xmlns:a16="http://schemas.microsoft.com/office/drawing/2014/main" id="{F034D661-1F2E-4E11-A614-74C3BE10D7E3}"/>
              </a:ext>
            </a:extLst>
          </p:cNvPr>
          <p:cNvSpPr/>
          <p:nvPr/>
        </p:nvSpPr>
        <p:spPr>
          <a:xfrm>
            <a:off x="8044019" y="47625"/>
            <a:ext cx="959185" cy="78483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"/>
    </mc:Choice>
    <mc:Fallback xmlns="">
      <p:transition spd="slow" advTm="215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1" y="416858"/>
            <a:ext cx="78581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15 PRINCIPALES RUBROS DE IMPORTACION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DESDE URUGUAY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64371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4282" y="5786454"/>
            <a:ext cx="87154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+mj-lt"/>
              </a:rPr>
              <a:t>Fuente: Departamento de Economía Internacional - GEE - BCP </a:t>
            </a:r>
          </a:p>
          <a:p>
            <a:r>
              <a:rPr lang="es-ES" sz="900" dirty="0">
                <a:latin typeface="+mj-lt"/>
              </a:rPr>
              <a:t>Nota: Datos del periodo 1989-2002 provistos por la DGA</a:t>
            </a:r>
          </a:p>
          <a:p>
            <a:r>
              <a:rPr lang="es-ES" sz="900" dirty="0">
                <a:latin typeface="+mj-lt"/>
              </a:rPr>
              <a:t>             Datos del periodo 2003 en adelante provistos por el Sistema Informático Sofía de la DNA</a:t>
            </a:r>
          </a:p>
          <a:p>
            <a:r>
              <a:rPr lang="es-ES" sz="900" dirty="0">
                <a:latin typeface="+mj-lt"/>
              </a:rPr>
              <a:t>* Cifras sujetas a variación</a:t>
            </a:r>
          </a:p>
          <a:p>
            <a:r>
              <a:rPr lang="es-ES" sz="900" dirty="0">
                <a:latin typeface="+mj-lt"/>
              </a:rPr>
              <a:t>** Corresponde al Sistema Armonizado de Designación y Codificación de Mercaderías, implementado desde el año 1988</a:t>
            </a:r>
          </a:p>
        </p:txBody>
      </p:sp>
      <p:pic>
        <p:nvPicPr>
          <p:cNvPr id="10" name="9 Imagen" descr="templante ur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214290"/>
            <a:ext cx="902492" cy="100010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81124FB-FF23-4B7F-9EEE-A5BF52B43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98" y="1516019"/>
            <a:ext cx="8473204" cy="3825962"/>
          </a:xfrm>
          <a:prstGeom prst="rect">
            <a:avLst/>
          </a:prstGeom>
        </p:spPr>
      </p:pic>
      <p:sp>
        <p:nvSpPr>
          <p:cNvPr id="11" name="Estrella: 5 puntas 10">
            <a:extLst>
              <a:ext uri="{FF2B5EF4-FFF2-40B4-BE49-F238E27FC236}">
                <a16:creationId xmlns:a16="http://schemas.microsoft.com/office/drawing/2014/main" id="{41035C30-44B9-4E01-B163-87D0901333D3}"/>
              </a:ext>
            </a:extLst>
          </p:cNvPr>
          <p:cNvSpPr/>
          <p:nvPr/>
        </p:nvSpPr>
        <p:spPr>
          <a:xfrm>
            <a:off x="8044019" y="47625"/>
            <a:ext cx="959185" cy="78483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"/>
    </mc:Choice>
    <mc:Fallback xmlns="">
      <p:transition spd="slow" advTm="206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CuadroTexto"/>
          <p:cNvSpPr txBox="1">
            <a:spLocks noChangeArrowheads="1"/>
          </p:cNvSpPr>
          <p:nvPr/>
        </p:nvSpPr>
        <p:spPr bwMode="auto">
          <a:xfrm rot="5400000">
            <a:off x="5609912" y="3236600"/>
            <a:ext cx="59704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50 PRINCIPALES PARTIDAS ARANCELARIAS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MAS IMPORTADAS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Enero a Diciembre 2019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-817446" y="5576453"/>
            <a:ext cx="2057400" cy="365125"/>
          </a:xfrm>
        </p:spPr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 rot="5400000">
            <a:off x="-2384505" y="3321278"/>
            <a:ext cx="51835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F694C6D-905F-4594-8BE1-8575E679B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408942" y="-396785"/>
            <a:ext cx="5789793" cy="7816604"/>
          </a:xfrm>
          <a:prstGeom prst="rect">
            <a:avLst/>
          </a:prstGeom>
        </p:spPr>
      </p:pic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F7C9D309-0ABF-440C-8D0C-E6B9E90E1419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"/>
    </mc:Choice>
    <mc:Fallback xmlns="">
      <p:transition spd="slow" advTm="224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-777875" y="5730875"/>
            <a:ext cx="1905000" cy="349250"/>
          </a:xfrm>
        </p:spPr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4" descr="ISOTIPO DNA -D"/>
          <p:cNvPicPr>
            <a:picLocks noChangeAspect="1" noChangeArrowheads="1"/>
          </p:cNvPicPr>
          <p:nvPr/>
        </p:nvPicPr>
        <p:blipFill>
          <a:blip r:embed="rId3" cstate="print"/>
          <a:srcRect b="8334"/>
          <a:stretch>
            <a:fillRect/>
          </a:stretch>
        </p:blipFill>
        <p:spPr bwMode="auto">
          <a:xfrm rot="5400000">
            <a:off x="7916683" y="984403"/>
            <a:ext cx="1249341" cy="809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8 CuadroTexto"/>
          <p:cNvSpPr txBox="1">
            <a:spLocks noChangeArrowheads="1"/>
          </p:cNvSpPr>
          <p:nvPr/>
        </p:nvSpPr>
        <p:spPr bwMode="auto">
          <a:xfrm rot="5400000">
            <a:off x="6117748" y="3697637"/>
            <a:ext cx="48246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RANKING DE LOS PRIMEROS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50 IMPORTADORES DEL PARAGUAY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Enero a Diciembre 2019</a:t>
            </a:r>
          </a:p>
        </p:txBody>
      </p:sp>
      <p:sp>
        <p:nvSpPr>
          <p:cNvPr id="9" name="7 Marcador de número de diapositiva"/>
          <p:cNvSpPr txBox="1">
            <a:spLocks/>
          </p:cNvSpPr>
          <p:nvPr/>
        </p:nvSpPr>
        <p:spPr>
          <a:xfrm rot="5400000">
            <a:off x="-884269" y="5527684"/>
            <a:ext cx="2133600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EEC6D9-272A-41DB-A021-E63E541B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A963A36-1735-4EA1-AD97-F1756BEBB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327459" y="-472663"/>
            <a:ext cx="5739220" cy="7803326"/>
          </a:xfrm>
          <a:prstGeom prst="rect">
            <a:avLst/>
          </a:prstGeom>
        </p:spPr>
      </p:pic>
      <p:sp>
        <p:nvSpPr>
          <p:cNvPr id="8" name="Estrella: 5 puntas 7">
            <a:extLst>
              <a:ext uri="{FF2B5EF4-FFF2-40B4-BE49-F238E27FC236}">
                <a16:creationId xmlns:a16="http://schemas.microsoft.com/office/drawing/2014/main" id="{75853DB7-B7F8-4EA1-97EA-4110BEDEE1FA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966567D8-9291-40EA-A7D2-D544E3BA429C}"/>
              </a:ext>
            </a:extLst>
          </p:cNvPr>
          <p:cNvSpPr txBox="1"/>
          <p:nvPr/>
        </p:nvSpPr>
        <p:spPr>
          <a:xfrm rot="5400000">
            <a:off x="-2609997" y="3123002"/>
            <a:ext cx="5508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5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"/>
    </mc:Choice>
    <mc:Fallback xmlns="">
      <p:transition spd="slow" advTm="207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5 Imagen" descr="Flags-Globe_h16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48260">
            <a:off x="8240076" y="5955292"/>
            <a:ext cx="911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10 CuadroTexto"/>
          <p:cNvSpPr txBox="1">
            <a:spLocks noChangeArrowheads="1"/>
          </p:cNvSpPr>
          <p:nvPr/>
        </p:nvSpPr>
        <p:spPr bwMode="auto">
          <a:xfrm rot="5400000">
            <a:off x="5226565" y="2834921"/>
            <a:ext cx="65008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atin typeface="Tahoma" pitchFamily="34" charset="0"/>
                <a:cs typeface="Tahoma" pitchFamily="34" charset="0"/>
              </a:rPr>
              <a:t>EXPORTACIONES POR PRINCIPALES PAISES</a:t>
            </a:r>
          </a:p>
          <a:p>
            <a:pPr algn="ctr"/>
            <a:r>
              <a:rPr lang="es-ES" sz="1200" b="1" i="1" dirty="0">
                <a:latin typeface="Tahoma" pitchFamily="34" charset="0"/>
                <a:cs typeface="Tahoma" pitchFamily="34" charset="0"/>
              </a:rPr>
              <a:t>(En Miles de USD)</a:t>
            </a:r>
            <a:endParaRPr lang="es-ES" sz="1200" b="1" dirty="0">
              <a:latin typeface="Tahoma" pitchFamily="34" charset="0"/>
              <a:cs typeface="Tahoma" pitchFamily="34" charset="0"/>
            </a:endParaRPr>
          </a:p>
          <a:p>
            <a:pPr algn="ctr"/>
            <a:endParaRPr lang="es-E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-857288" y="5537223"/>
            <a:ext cx="2133600" cy="365125"/>
          </a:xfrm>
        </p:spPr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92075" y="415333"/>
            <a:ext cx="7680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u="sng" dirty="0">
                <a:latin typeface="Tahoma" pitchFamily="34" charset="0"/>
                <a:cs typeface="Tahoma" pitchFamily="34" charset="0"/>
              </a:rPr>
              <a:t>Fuente</a:t>
            </a:r>
            <a:r>
              <a:rPr lang="es-ES" sz="800" dirty="0">
                <a:latin typeface="Tahoma" pitchFamily="34" charset="0"/>
                <a:cs typeface="Tahoma" pitchFamily="34" charset="0"/>
              </a:rPr>
              <a:t>: Departamento de Estadísticas del Sector Externo- GEE - BCP </a:t>
            </a:r>
          </a:p>
          <a:p>
            <a:r>
              <a:rPr lang="es-ES" sz="800" dirty="0">
                <a:latin typeface="Tahoma" pitchFamily="34" charset="0"/>
                <a:cs typeface="Tahoma" pitchFamily="34" charset="0"/>
              </a:rPr>
              <a:t>Nota: Datos del periodo 1961-2002 provistos por la DGA</a:t>
            </a:r>
          </a:p>
          <a:p>
            <a:r>
              <a:rPr lang="es-ES" sz="800" dirty="0">
                <a:latin typeface="Tahoma" pitchFamily="34" charset="0"/>
                <a:cs typeface="Tahoma" pitchFamily="34" charset="0"/>
              </a:rPr>
              <a:t>        Datos del periodo 2003 en adelante provistos por el Sistema Informático Sofía de la DNA</a:t>
            </a:r>
          </a:p>
          <a:p>
            <a:r>
              <a:rPr lang="es-ES" sz="800" dirty="0">
                <a:latin typeface="Tahoma" pitchFamily="34" charset="0"/>
                <a:cs typeface="Tahoma" pitchFamily="34" charset="0"/>
              </a:rPr>
              <a:t>* Cifras sujetas a variación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6A80D18-AA7A-41CE-910A-04814C1C6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876525" y="-418603"/>
            <a:ext cx="4892836" cy="7842929"/>
          </a:xfrm>
          <a:prstGeom prst="rect">
            <a:avLst/>
          </a:prstGeom>
        </p:spPr>
      </p:pic>
      <p:sp>
        <p:nvSpPr>
          <p:cNvPr id="9" name="Estrella: 5 puntas 8">
            <a:extLst>
              <a:ext uri="{FF2B5EF4-FFF2-40B4-BE49-F238E27FC236}">
                <a16:creationId xmlns:a16="http://schemas.microsoft.com/office/drawing/2014/main" id="{3774EB34-629F-4B25-B8C8-7F1BCD6DCFE3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"/>
    </mc:Choice>
    <mc:Fallback xmlns="">
      <p:transition spd="slow" advTm="22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 rot="5400000">
            <a:off x="990787" y="831047"/>
            <a:ext cx="5616626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Blip>
                <a:blip r:embed="rId3"/>
              </a:buBlip>
              <a:defRPr/>
            </a:pPr>
            <a:r>
              <a:rPr lang="es-MX" sz="11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Presidente Actual</a:t>
            </a:r>
            <a:r>
              <a:rPr lang="es-MX" sz="1100" dirty="0">
                <a:latin typeface="Tahoma" pitchFamily="34" charset="0"/>
                <a:cs typeface="Tahoma" pitchFamily="34" charset="0"/>
              </a:rPr>
              <a:t>: Excmo.</a:t>
            </a:r>
            <a:r>
              <a:rPr lang="es-MX" sz="1100" b="1" dirty="0">
                <a:latin typeface="Tahoma" pitchFamily="34" charset="0"/>
                <a:cs typeface="Tahoma" pitchFamily="34" charset="0"/>
              </a:rPr>
              <a:t> Don MARIO ABDO BENITEZ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MX" sz="11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Localización</a:t>
            </a:r>
            <a:r>
              <a:rPr lang="es-MX" sz="1100" dirty="0">
                <a:latin typeface="Tahoma" pitchFamily="34" charset="0"/>
                <a:cs typeface="Tahoma" pitchFamily="34" charset="0"/>
              </a:rPr>
              <a:t>: Situado en el hemisferio sur occidental del planeta. Es un país mediterráneo, su salida al mar se hace a través de otros países como Argentina, Uruguay, Brasil y Chile. Limitando al Norte con Bolivia y Brasil, y al Sur con Argentina.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MX" sz="11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Área (Km. </a:t>
            </a:r>
            <a:r>
              <a:rPr lang="es-MX" sz="1100" b="1" u="sng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2</a:t>
            </a:r>
            <a:r>
              <a:rPr lang="es-MX" sz="11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):</a:t>
            </a:r>
            <a:r>
              <a:rPr lang="es-MX" sz="1100" dirty="0">
                <a:latin typeface="Tahoma" pitchFamily="34" charset="0"/>
                <a:cs typeface="Tahoma" pitchFamily="34" charset="0"/>
              </a:rPr>
              <a:t> 406.752 [11° en América, 9° en el Mundo Hispano, 58° en el Mundo]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MX" sz="11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Capital:</a:t>
            </a:r>
            <a:r>
              <a:rPr lang="es-MX" sz="1100" dirty="0">
                <a:latin typeface="Tahoma" pitchFamily="34" charset="0"/>
                <a:cs typeface="Tahoma" pitchFamily="34" charset="0"/>
              </a:rPr>
              <a:t>  Asunción, fundada el 15 de Agosto de 1.537 por Juan de Salazar y Espinoza.</a:t>
            </a:r>
            <a:endParaRPr lang="es-MX" sz="1100" b="1" u="sng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MX" sz="11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Forma de Estado y de Gobierno</a:t>
            </a:r>
            <a:r>
              <a:rPr lang="es-MX" sz="1100" dirty="0">
                <a:latin typeface="Tahoma" pitchFamily="34" charset="0"/>
                <a:cs typeface="Tahoma" pitchFamily="34" charset="0"/>
              </a:rPr>
              <a:t>: La República del Paraguay es libre e independiente. Se constituye en Estado social de derecho, unitario, indivisible y descentralizado. Adopta para su gobierno la democracia representativa, participativa y pluralista, fundada en el reconocimiento de la dignidad humana.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1100" dirty="0">
                <a:latin typeface="Tahoma" pitchFamily="34" charset="0"/>
                <a:cs typeface="Tahoma" pitchFamily="34" charset="0"/>
              </a:rPr>
              <a:t>El Gobierno es ejercido por los Poderes Legislativo, Ejecutivo y Judicial.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MX" sz="11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Miembro de</a:t>
            </a:r>
            <a:r>
              <a:rPr lang="es-MX" sz="1100" dirty="0">
                <a:latin typeface="Tahoma" pitchFamily="34" charset="0"/>
                <a:cs typeface="Tahoma" pitchFamily="34" charset="0"/>
              </a:rPr>
              <a:t>: O.N.U., O.M.C., O.E.A., A.L.A.D.I., MERCOSUR.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MX" sz="11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Población</a:t>
            </a:r>
            <a:r>
              <a:rPr lang="es-MX" sz="1100" dirty="0">
                <a:latin typeface="Tahoma" pitchFamily="34" charset="0"/>
                <a:cs typeface="Tahoma" pitchFamily="34" charset="0"/>
              </a:rPr>
              <a:t>:  7.7 Millones de habitantes (estimaciones BCP) </a:t>
            </a:r>
            <a:br>
              <a:rPr lang="es-MX" sz="1100" dirty="0">
                <a:latin typeface="Tahoma" pitchFamily="34" charset="0"/>
                <a:cs typeface="Tahoma" pitchFamily="34" charset="0"/>
              </a:rPr>
            </a:br>
            <a:r>
              <a:rPr lang="es-MX" sz="1100" dirty="0">
                <a:latin typeface="Tahoma" pitchFamily="34" charset="0"/>
                <a:cs typeface="Tahoma" pitchFamily="34" charset="0"/>
              </a:rPr>
              <a:t>                     [Población Urbana 59% - Población Rural 41%]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MX" sz="11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Tasa Anual Aproximada de Crecimiento Poblacional</a:t>
            </a:r>
            <a:r>
              <a:rPr lang="es-MX" sz="1100" dirty="0">
                <a:latin typeface="Tahoma" pitchFamily="34" charset="0"/>
                <a:cs typeface="Tahoma" pitchFamily="34" charset="0"/>
              </a:rPr>
              <a:t>: 1,4 %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MX" sz="11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Proporcionalidad de Sexos</a:t>
            </a:r>
            <a:r>
              <a:rPr lang="es-MX" sz="11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es-MX" sz="1100" dirty="0">
                <a:latin typeface="Tahoma" pitchFamily="34" charset="0"/>
                <a:cs typeface="Tahoma" pitchFamily="34" charset="0"/>
              </a:rPr>
              <a:t> Hombres 49,5%  /  Mujeres 50,5 %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MX" sz="11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Religión</a:t>
            </a:r>
            <a:r>
              <a:rPr lang="es-MX" sz="1100" dirty="0">
                <a:latin typeface="Tahoma" pitchFamily="34" charset="0"/>
                <a:cs typeface="Tahoma" pitchFamily="34" charset="0"/>
              </a:rPr>
              <a:t>: Predomina el Catolicismo, pero existe libertad completa de culto.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MX" sz="11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Idioma</a:t>
            </a:r>
            <a:r>
              <a:rPr lang="es-MX" sz="1100" dirty="0">
                <a:latin typeface="Tahoma" pitchFamily="34" charset="0"/>
                <a:cs typeface="Tahoma" pitchFamily="34" charset="0"/>
              </a:rPr>
              <a:t>: Español y Guaraní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MX" sz="11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Moneda</a:t>
            </a:r>
            <a:r>
              <a:rPr lang="es-MX" sz="1100" dirty="0">
                <a:latin typeface="Tahoma" pitchFamily="34" charset="0"/>
                <a:cs typeface="Tahoma" pitchFamily="34" charset="0"/>
              </a:rPr>
              <a:t>: Guaraní (G.)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MX" sz="1100" b="1" u="sng" dirty="0">
                <a:latin typeface="Tahoma" pitchFamily="34" charset="0"/>
                <a:cs typeface="Tahoma" pitchFamily="34" charset="0"/>
              </a:rPr>
              <a:t>Hora</a:t>
            </a:r>
            <a:r>
              <a:rPr lang="es-MX" sz="1100" dirty="0">
                <a:latin typeface="Tahoma" pitchFamily="34" charset="0"/>
                <a:cs typeface="Tahoma" pitchFamily="34" charset="0"/>
              </a:rPr>
              <a:t>: -4 hrs. GMT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MX" sz="11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Clima</a:t>
            </a:r>
            <a:r>
              <a:rPr lang="es-MX" sz="1100" dirty="0">
                <a:latin typeface="Tahoma" pitchFamily="34" charset="0"/>
                <a:cs typeface="Tahoma" pitchFamily="34" charset="0"/>
              </a:rPr>
              <a:t>: Tropical y Subtropical. Las temperaturas más bajas se dan en el este y al sur del país y aumentan hacia el norte. Tanto el verano como el invierno son mucho más acentuados en el Chaco Paraguayo.</a:t>
            </a:r>
            <a:endParaRPr lang="es-ES" sz="11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2534" name="Picture 50" descr="Locator Map"/>
          <p:cNvPicPr>
            <a:picLocks noChangeAspect="1" noChangeArrowheads="1"/>
          </p:cNvPicPr>
          <p:nvPr/>
        </p:nvPicPr>
        <p:blipFill>
          <a:blip r:embed="rId4" r:link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7678249" y="1916832"/>
            <a:ext cx="871230" cy="87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-759537" y="5483523"/>
            <a:ext cx="2133600" cy="365125"/>
          </a:xfrm>
        </p:spPr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50A0E26-0853-4341-8795-30567B0F5B51}"/>
              </a:ext>
            </a:extLst>
          </p:cNvPr>
          <p:cNvSpPr/>
          <p:nvPr/>
        </p:nvSpPr>
        <p:spPr>
          <a:xfrm rot="5400000">
            <a:off x="3925595" y="3182779"/>
            <a:ext cx="6857998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República del Paraguay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413DA9-6255-4156-83D2-2E75C291CE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53335" y="3501009"/>
            <a:ext cx="1800201" cy="792088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E930E3E-F98F-4729-AF37-217C157268B0}"/>
              </a:ext>
            </a:extLst>
          </p:cNvPr>
          <p:cNvCxnSpPr>
            <a:cxnSpLocks/>
          </p:cNvCxnSpPr>
          <p:nvPr/>
        </p:nvCxnSpPr>
        <p:spPr>
          <a:xfrm flipH="1">
            <a:off x="7380312" y="908720"/>
            <a:ext cx="1043608" cy="0"/>
          </a:xfrm>
          <a:prstGeom prst="line">
            <a:avLst/>
          </a:prstGeom>
          <a:ln w="292100" cmpd="thickThin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trella: 5 puntas 7">
            <a:extLst>
              <a:ext uri="{FF2B5EF4-FFF2-40B4-BE49-F238E27FC236}">
                <a16:creationId xmlns:a16="http://schemas.microsoft.com/office/drawing/2014/main" id="{86125EDB-DD66-4ED1-8DAA-DD04BABC9719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"/>
    </mc:Choice>
    <mc:Fallback xmlns="">
      <p:transition spd="slow" advTm="1194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 rot="5400000">
            <a:off x="5181629" y="3268147"/>
            <a:ext cx="68103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EXPORTACIONES POR ZONAS ECONOMICAS</a:t>
            </a:r>
          </a:p>
        </p:txBody>
      </p:sp>
      <p:sp>
        <p:nvSpPr>
          <p:cNvPr id="15" name="5 CuadroTexto"/>
          <p:cNvSpPr txBox="1"/>
          <p:nvPr/>
        </p:nvSpPr>
        <p:spPr>
          <a:xfrm rot="5400000">
            <a:off x="7264427" y="3246430"/>
            <a:ext cx="21971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(</a:t>
            </a:r>
            <a:r>
              <a:rPr lang="es-ES" sz="11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En</a:t>
            </a:r>
            <a:r>
              <a:rPr lang="es-ES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miles de Dólares FOB)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-884238" y="5608637"/>
            <a:ext cx="2133600" cy="365125"/>
          </a:xfrm>
        </p:spPr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276113" y="3061875"/>
            <a:ext cx="4862520" cy="16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0 Rectángulo"/>
          <p:cNvSpPr>
            <a:spLocks noChangeArrowheads="1"/>
          </p:cNvSpPr>
          <p:nvPr/>
        </p:nvSpPr>
        <p:spPr bwMode="auto">
          <a:xfrm rot="5400000">
            <a:off x="-1708089" y="2524313"/>
            <a:ext cx="6012100" cy="2092881"/>
          </a:xfrm>
          <a:prstGeom prst="rect">
            <a:avLst/>
          </a:prstGeom>
          <a:noFill/>
          <a:ln w="9525" cmpd="dbl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500" i="1" dirty="0">
                <a:latin typeface="Calibri" pitchFamily="34" charset="0"/>
              </a:rPr>
              <a:t>Fuente: Departamento de Economía Internacional - GEE - BCP </a:t>
            </a:r>
          </a:p>
          <a:p>
            <a:r>
              <a:rPr lang="es-ES" sz="500" i="1" u="sng" dirty="0">
                <a:latin typeface="Calibri" pitchFamily="34" charset="0"/>
              </a:rPr>
              <a:t>Nota</a:t>
            </a:r>
            <a:r>
              <a:rPr lang="es-ES" sz="500" i="1" dirty="0">
                <a:latin typeface="Calibri" pitchFamily="34" charset="0"/>
              </a:rPr>
              <a:t>: Datos del periodo 1971-2002 provistos por la DGA</a:t>
            </a:r>
          </a:p>
          <a:p>
            <a:r>
              <a:rPr lang="es-ES" sz="500" i="1" dirty="0">
                <a:latin typeface="Calibri" pitchFamily="34" charset="0"/>
              </a:rPr>
              <a:t>             Datos del periodo 2003 en adelante provistos por el Sistema Informático Sofía de la DNA</a:t>
            </a:r>
          </a:p>
          <a:p>
            <a:r>
              <a:rPr lang="es-ES" sz="500" i="1" dirty="0">
                <a:latin typeface="Calibri" pitchFamily="34" charset="0"/>
              </a:rPr>
              <a:t>* Cifras sujetas a variación</a:t>
            </a:r>
          </a:p>
          <a:p>
            <a:r>
              <a:rPr lang="es-ES" sz="500" i="1" dirty="0">
                <a:latin typeface="Calibri" pitchFamily="34" charset="0"/>
              </a:rPr>
              <a:t>**Para el total ALADI incluir Mercosur, Resto de </a:t>
            </a:r>
            <a:r>
              <a:rPr lang="es-ES" sz="500" i="1" dirty="0" err="1">
                <a:latin typeface="Calibri" pitchFamily="34" charset="0"/>
              </a:rPr>
              <a:t>Aladi</a:t>
            </a:r>
            <a:r>
              <a:rPr lang="es-ES" sz="500" i="1" dirty="0">
                <a:latin typeface="Calibri" pitchFamily="34" charset="0"/>
              </a:rPr>
              <a:t> y México</a:t>
            </a:r>
          </a:p>
          <a:p>
            <a:r>
              <a:rPr lang="es-ES" sz="500" i="1" dirty="0">
                <a:latin typeface="Calibri" pitchFamily="34" charset="0"/>
              </a:rPr>
              <a:t>***Países que se incorporan a la Unión Europea:</a:t>
            </a:r>
          </a:p>
          <a:p>
            <a:r>
              <a:rPr lang="es-ES" sz="500" i="1" dirty="0">
                <a:latin typeface="Calibri" pitchFamily="34" charset="0"/>
              </a:rPr>
              <a:t>En 1995 Austria, Finlandia y Suecia </a:t>
            </a:r>
          </a:p>
          <a:p>
            <a:r>
              <a:rPr lang="es-ES" sz="500" i="1" dirty="0">
                <a:latin typeface="Calibri" pitchFamily="34" charset="0"/>
              </a:rPr>
              <a:t>En el 2004 Estonia, Letonia, Lituania, Polonia, </a:t>
            </a:r>
            <a:r>
              <a:rPr lang="es-ES" sz="500" i="1" dirty="0" err="1">
                <a:latin typeface="Calibri" pitchFamily="34" charset="0"/>
              </a:rPr>
              <a:t>Republica</a:t>
            </a:r>
            <a:r>
              <a:rPr lang="es-ES" sz="500" i="1" dirty="0">
                <a:latin typeface="Calibri" pitchFamily="34" charset="0"/>
              </a:rPr>
              <a:t> Checa, Hungría, Eslovaquia, Eslovenia, Malta y Chipre</a:t>
            </a:r>
          </a:p>
          <a:p>
            <a:r>
              <a:rPr lang="es-ES" sz="500" i="1" dirty="0">
                <a:latin typeface="Calibri" pitchFamily="34" charset="0"/>
              </a:rPr>
              <a:t>En el 2007 Bulgaria y Rumania</a:t>
            </a:r>
          </a:p>
          <a:p>
            <a:endParaRPr lang="es-ES" sz="500" dirty="0">
              <a:latin typeface="Calibri" pitchFamily="34" charset="0"/>
            </a:endParaRPr>
          </a:p>
          <a:p>
            <a:r>
              <a:rPr lang="es-ES" sz="500" b="1" dirty="0">
                <a:latin typeface="Calibri" pitchFamily="34" charset="0"/>
              </a:rPr>
              <a:t> MERCOSUR:</a:t>
            </a:r>
            <a:r>
              <a:rPr lang="es-ES" sz="500" dirty="0">
                <a:latin typeface="Calibri" pitchFamily="34" charset="0"/>
              </a:rPr>
              <a:t> Argentina, Brasil, Uruguay, Venezuela</a:t>
            </a:r>
          </a:p>
          <a:p>
            <a:r>
              <a:rPr lang="es-ES" sz="500" b="1" dirty="0">
                <a:latin typeface="Calibri" pitchFamily="34" charset="0"/>
              </a:rPr>
              <a:t> RESTO DE ALADI**: </a:t>
            </a:r>
            <a:r>
              <a:rPr lang="es-ES" sz="500" dirty="0">
                <a:latin typeface="Calibri" pitchFamily="34" charset="0"/>
              </a:rPr>
              <a:t>Bolivia, Chile, Cuba, Perú, Colombia, Ecuador</a:t>
            </a:r>
          </a:p>
          <a:p>
            <a:r>
              <a:rPr lang="es-ES" sz="500" b="1" dirty="0">
                <a:latin typeface="Calibri" pitchFamily="34" charset="0"/>
              </a:rPr>
              <a:t>NAFTA</a:t>
            </a:r>
            <a:r>
              <a:rPr lang="es-ES" sz="500" dirty="0">
                <a:latin typeface="Calibri" pitchFamily="34" charset="0"/>
              </a:rPr>
              <a:t>: Canadá, Estados Unidos de América, México</a:t>
            </a:r>
          </a:p>
          <a:p>
            <a:r>
              <a:rPr lang="es-ES" sz="500" b="1" dirty="0">
                <a:latin typeface="Calibri" pitchFamily="34" charset="0"/>
              </a:rPr>
              <a:t>UNION EUROPEA***: </a:t>
            </a:r>
            <a:r>
              <a:rPr lang="es-ES" sz="500" dirty="0">
                <a:latin typeface="Calibri" pitchFamily="34" charset="0"/>
              </a:rPr>
              <a:t>Alemania, Austria, Bélgica, Bulgaria, Chipre, Dinamarca, Eslovaquia, Eslovenia, España, Estonia, Finlandia, Francia, Grecia, Hungría, Irlanda, Italia, Letonia, Lituania,   Luxemburgo, Malta, Holanda (Países Bajos), Polonia, Portugal, Reino Unido, República Checa, Rumania, Suecia</a:t>
            </a:r>
          </a:p>
          <a:p>
            <a:r>
              <a:rPr lang="es-ES" sz="500" b="1" dirty="0">
                <a:latin typeface="Calibri" pitchFamily="34" charset="0"/>
              </a:rPr>
              <a:t>RESTO DE EUROPA: </a:t>
            </a:r>
            <a:r>
              <a:rPr lang="es-ES" sz="500" dirty="0">
                <a:latin typeface="Calibri" pitchFamily="34" charset="0"/>
              </a:rPr>
              <a:t>Albania, Croacia, Rusia, Serbia y Montenegro, Turquía, Ucrania, Principado de Mónaco</a:t>
            </a:r>
          </a:p>
          <a:p>
            <a:r>
              <a:rPr lang="es-ES" sz="500" b="1" dirty="0">
                <a:latin typeface="Calibri" pitchFamily="34" charset="0"/>
              </a:rPr>
              <a:t>SICA: </a:t>
            </a:r>
            <a:r>
              <a:rPr lang="es-ES" sz="500" dirty="0">
                <a:latin typeface="Calibri" pitchFamily="34" charset="0"/>
              </a:rPr>
              <a:t>Belice, Costa Rica, Dominicana, El Salvador, Guatemala, Honduras, Nicaragua, Panamá.</a:t>
            </a:r>
          </a:p>
          <a:p>
            <a:r>
              <a:rPr lang="es-ES" sz="500" b="1" dirty="0">
                <a:latin typeface="Calibri" pitchFamily="34" charset="0"/>
              </a:rPr>
              <a:t>CARICOM: </a:t>
            </a:r>
            <a:r>
              <a:rPr lang="es-ES" sz="500" dirty="0">
                <a:latin typeface="Calibri" pitchFamily="34" charset="0"/>
              </a:rPr>
              <a:t>Islas Bahamas, Trinidad y Tobago, Surinam, Dominica, Barbados, Granada, Guyana, Haití, Jamaica, Montserrat, San Vicente, Santa Lucia, St. </a:t>
            </a:r>
            <a:r>
              <a:rPr lang="es-ES" sz="500" dirty="0" err="1">
                <a:latin typeface="Calibri" pitchFamily="34" charset="0"/>
              </a:rPr>
              <a:t>Kitts</a:t>
            </a:r>
            <a:r>
              <a:rPr lang="es-ES" sz="500" dirty="0">
                <a:latin typeface="Calibri" pitchFamily="34" charset="0"/>
              </a:rPr>
              <a:t> and </a:t>
            </a:r>
            <a:r>
              <a:rPr lang="es-ES" sz="500" dirty="0" err="1">
                <a:latin typeface="Calibri" pitchFamily="34" charset="0"/>
              </a:rPr>
              <a:t>Nevis</a:t>
            </a:r>
            <a:endParaRPr lang="es-ES" sz="500" dirty="0">
              <a:latin typeface="Calibri" pitchFamily="34" charset="0"/>
            </a:endParaRPr>
          </a:p>
          <a:p>
            <a:r>
              <a:rPr lang="es-ES" sz="500" b="1" dirty="0">
                <a:latin typeface="Calibri" pitchFamily="34" charset="0"/>
              </a:rPr>
              <a:t>RESTO DEL CARIBE: </a:t>
            </a:r>
            <a:r>
              <a:rPr lang="es-ES" sz="500" dirty="0">
                <a:latin typeface="Calibri" pitchFamily="34" charset="0"/>
              </a:rPr>
              <a:t>Antigua y Barbuda, Aruba, Anguilla, Antillas Holandesas, Bermudas, Islas </a:t>
            </a:r>
            <a:r>
              <a:rPr lang="es-ES" sz="500" dirty="0" err="1">
                <a:latin typeface="Calibri" pitchFamily="34" charset="0"/>
              </a:rPr>
              <a:t>Caiman</a:t>
            </a:r>
            <a:r>
              <a:rPr lang="es-ES" sz="500" dirty="0">
                <a:latin typeface="Calibri" pitchFamily="34" charset="0"/>
              </a:rPr>
              <a:t>, Guadalupe, Guyana Francesa, Martinica, San Pedro y Miquelón, Turcas y Caicos, </a:t>
            </a:r>
            <a:r>
              <a:rPr lang="es-ES" sz="500" dirty="0" err="1">
                <a:latin typeface="Calibri" pitchFamily="34" charset="0"/>
              </a:rPr>
              <a:t>Is.</a:t>
            </a:r>
            <a:r>
              <a:rPr lang="es-ES" sz="500" dirty="0">
                <a:latin typeface="Calibri" pitchFamily="34" charset="0"/>
              </a:rPr>
              <a:t>, Islas Vírgenes Británicas</a:t>
            </a:r>
          </a:p>
          <a:p>
            <a:r>
              <a:rPr lang="es-ES" sz="500" b="1" dirty="0">
                <a:latin typeface="Calibri" pitchFamily="34" charset="0"/>
              </a:rPr>
              <a:t>SACU: </a:t>
            </a:r>
            <a:r>
              <a:rPr lang="es-ES" sz="500" dirty="0" err="1">
                <a:latin typeface="Calibri" pitchFamily="34" charset="0"/>
              </a:rPr>
              <a:t>Botswana</a:t>
            </a:r>
            <a:r>
              <a:rPr lang="es-ES" sz="500" dirty="0">
                <a:latin typeface="Calibri" pitchFamily="34" charset="0"/>
              </a:rPr>
              <a:t>, </a:t>
            </a:r>
            <a:r>
              <a:rPr lang="es-ES" sz="500" dirty="0" err="1">
                <a:latin typeface="Calibri" pitchFamily="34" charset="0"/>
              </a:rPr>
              <a:t>Lesotho</a:t>
            </a:r>
            <a:r>
              <a:rPr lang="es-ES" sz="500" dirty="0">
                <a:latin typeface="Calibri" pitchFamily="34" charset="0"/>
              </a:rPr>
              <a:t>, Namibia, Sudáfrica, </a:t>
            </a:r>
            <a:r>
              <a:rPr lang="es-ES" sz="500" dirty="0" err="1">
                <a:latin typeface="Calibri" pitchFamily="34" charset="0"/>
              </a:rPr>
              <a:t>Swazilandia</a:t>
            </a:r>
            <a:endParaRPr lang="es-ES" sz="500" dirty="0">
              <a:latin typeface="Calibri" pitchFamily="34" charset="0"/>
            </a:endParaRPr>
          </a:p>
          <a:p>
            <a:r>
              <a:rPr lang="es-ES" sz="500" b="1" dirty="0">
                <a:latin typeface="Calibri" pitchFamily="34" charset="0"/>
              </a:rPr>
              <a:t>EFTA: </a:t>
            </a:r>
            <a:r>
              <a:rPr lang="es-ES" sz="500" dirty="0">
                <a:latin typeface="Calibri" pitchFamily="34" charset="0"/>
              </a:rPr>
              <a:t>Islandia, </a:t>
            </a:r>
            <a:r>
              <a:rPr lang="es-ES" sz="500" dirty="0" err="1">
                <a:latin typeface="Calibri" pitchFamily="34" charset="0"/>
              </a:rPr>
              <a:t>Lieschteintein</a:t>
            </a:r>
            <a:r>
              <a:rPr lang="es-ES" sz="500" dirty="0">
                <a:latin typeface="Calibri" pitchFamily="34" charset="0"/>
              </a:rPr>
              <a:t>, Noruega, Suiza</a:t>
            </a:r>
          </a:p>
          <a:p>
            <a:r>
              <a:rPr lang="es-ES" sz="500" b="1" dirty="0">
                <a:latin typeface="Calibri" pitchFamily="34" charset="0"/>
              </a:rPr>
              <a:t>CPLP:  </a:t>
            </a:r>
            <a:r>
              <a:rPr lang="es-ES" sz="500" dirty="0">
                <a:latin typeface="Calibri" pitchFamily="34" charset="0"/>
              </a:rPr>
              <a:t>Angola, Cabo Verde, </a:t>
            </a:r>
            <a:r>
              <a:rPr lang="es-ES" sz="500" dirty="0" err="1">
                <a:latin typeface="Calibri" pitchFamily="34" charset="0"/>
              </a:rPr>
              <a:t>Guinnea</a:t>
            </a:r>
            <a:r>
              <a:rPr lang="es-ES" sz="500" dirty="0">
                <a:latin typeface="Calibri" pitchFamily="34" charset="0"/>
              </a:rPr>
              <a:t>-Bissau, Mozambique, Santo Tomé y Príncipe, Timor del Este</a:t>
            </a:r>
          </a:p>
          <a:p>
            <a:r>
              <a:rPr lang="es-ES" sz="500" b="1" dirty="0">
                <a:latin typeface="Calibri" pitchFamily="34" charset="0"/>
              </a:rPr>
              <a:t>CCG:  </a:t>
            </a:r>
            <a:r>
              <a:rPr lang="es-ES" sz="500" dirty="0">
                <a:latin typeface="Calibri" pitchFamily="34" charset="0"/>
              </a:rPr>
              <a:t>Arabia Saudita, </a:t>
            </a:r>
            <a:r>
              <a:rPr lang="es-ES" sz="500" dirty="0" err="1">
                <a:latin typeface="Calibri" pitchFamily="34" charset="0"/>
              </a:rPr>
              <a:t>Bahrein</a:t>
            </a:r>
            <a:r>
              <a:rPr lang="es-ES" sz="500" dirty="0">
                <a:latin typeface="Calibri" pitchFamily="34" charset="0"/>
              </a:rPr>
              <a:t>, Emiratos Árabes Unidos, Kuwait, Omán, Qatar</a:t>
            </a:r>
          </a:p>
          <a:p>
            <a:r>
              <a:rPr lang="es-ES" sz="500" b="1" dirty="0">
                <a:latin typeface="Calibri" pitchFamily="34" charset="0"/>
              </a:rPr>
              <a:t>CER: </a:t>
            </a:r>
            <a:r>
              <a:rPr lang="es-ES" sz="500" dirty="0">
                <a:latin typeface="Calibri" pitchFamily="34" charset="0"/>
              </a:rPr>
              <a:t>Australia, Nueva Zelanda</a:t>
            </a:r>
          </a:p>
          <a:p>
            <a:r>
              <a:rPr lang="es-ES" sz="500" b="1" dirty="0">
                <a:latin typeface="Calibri" pitchFamily="34" charset="0"/>
              </a:rPr>
              <a:t>ASIA: </a:t>
            </a:r>
            <a:r>
              <a:rPr lang="es-ES" sz="500" dirty="0">
                <a:latin typeface="Calibri" pitchFamily="34" charset="0"/>
              </a:rPr>
              <a:t>Afganistán, Bangladesh, China, Corea del Norte,  Corea del Sur, Filipinas, Hong Kong, India, Indonesia, Irán, Irak, Israel, Japón, Líbano, Malasia, Pakistán, Singapur, Siria, Sri Lanka, Tailandia, Taiwán, Vietnam</a:t>
            </a:r>
          </a:p>
          <a:p>
            <a:r>
              <a:rPr lang="es-ES" sz="500" b="1" dirty="0">
                <a:latin typeface="Calibri" pitchFamily="34" charset="0"/>
              </a:rPr>
              <a:t>AFRICA: </a:t>
            </a:r>
            <a:r>
              <a:rPr lang="es-ES" sz="500" dirty="0">
                <a:latin typeface="Calibri" pitchFamily="34" charset="0"/>
              </a:rPr>
              <a:t>Argelia, </a:t>
            </a:r>
            <a:r>
              <a:rPr lang="es-ES" sz="500" dirty="0" err="1">
                <a:latin typeface="Calibri" pitchFamily="34" charset="0"/>
              </a:rPr>
              <a:t>Benin</a:t>
            </a:r>
            <a:r>
              <a:rPr lang="es-ES" sz="500" dirty="0">
                <a:latin typeface="Calibri" pitchFamily="34" charset="0"/>
              </a:rPr>
              <a:t>, Burkina Faso, Costa de Marfil, Congo, Egipto, Gabón, Gambia, Ghana, Liberia, Madagascar, Marruecos, Nigeria, Libia, Túnez.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A79C73-139E-46CA-80C2-4B5490C20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887343" y="2056429"/>
            <a:ext cx="5776782" cy="279333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8934678-1E55-4D43-BADC-998A96BD8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63191" y="1999008"/>
            <a:ext cx="5435375" cy="283022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EDE60DD-6D83-47C3-B4A0-8B36DBB275EF}"/>
              </a:ext>
            </a:extLst>
          </p:cNvPr>
          <p:cNvSpPr/>
          <p:nvPr/>
        </p:nvSpPr>
        <p:spPr>
          <a:xfrm rot="5400000">
            <a:off x="4757668" y="2634700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solidFill>
                  <a:schemeClr val="accent6">
                    <a:lumMod val="75000"/>
                  </a:schemeClr>
                </a:solidFill>
              </a:rPr>
              <a:t>3.8%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F616AF7-AB84-43CE-A4ED-DFB78AC428B6}"/>
              </a:ext>
            </a:extLst>
          </p:cNvPr>
          <p:cNvSpPr/>
          <p:nvPr/>
        </p:nvSpPr>
        <p:spPr>
          <a:xfrm rot="5400000">
            <a:off x="4393072" y="2469016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solidFill>
                  <a:schemeClr val="accent6">
                    <a:lumMod val="75000"/>
                  </a:schemeClr>
                </a:solidFill>
              </a:rPr>
              <a:t>2.3%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485D163-1713-4A50-BF0F-D7C5546E326E}"/>
              </a:ext>
            </a:extLst>
          </p:cNvPr>
          <p:cNvSpPr/>
          <p:nvPr/>
        </p:nvSpPr>
        <p:spPr>
          <a:xfrm rot="5400000">
            <a:off x="4105040" y="2829056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solidFill>
                  <a:schemeClr val="accent6">
                    <a:lumMod val="75000"/>
                  </a:schemeClr>
                </a:solidFill>
              </a:rPr>
              <a:t>7.4%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677D284-65CA-4E6C-BE5F-547B193D53B8}"/>
              </a:ext>
            </a:extLst>
          </p:cNvPr>
          <p:cNvSpPr/>
          <p:nvPr/>
        </p:nvSpPr>
        <p:spPr>
          <a:xfrm rot="5400000">
            <a:off x="3828040" y="2815841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solidFill>
                  <a:schemeClr val="accent6">
                    <a:lumMod val="75000"/>
                  </a:schemeClr>
                </a:solidFill>
              </a:rPr>
              <a:t>7.8%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CE1718E-0F04-4B41-9F92-753E3B1E891D}"/>
              </a:ext>
            </a:extLst>
          </p:cNvPr>
          <p:cNvSpPr/>
          <p:nvPr/>
        </p:nvSpPr>
        <p:spPr>
          <a:xfrm rot="5400000">
            <a:off x="3456968" y="2901064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solidFill>
                  <a:schemeClr val="accent6">
                    <a:lumMod val="75000"/>
                  </a:schemeClr>
                </a:solidFill>
              </a:rPr>
              <a:t>9.8%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274AB6A-282A-4465-AB88-67D6695E37D2}"/>
              </a:ext>
            </a:extLst>
          </p:cNvPr>
          <p:cNvSpPr/>
          <p:nvPr/>
        </p:nvSpPr>
        <p:spPr>
          <a:xfrm rot="5400000">
            <a:off x="3129663" y="2887849"/>
            <a:ext cx="569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solidFill>
                  <a:schemeClr val="accent6">
                    <a:lumMod val="75000"/>
                  </a:schemeClr>
                </a:solidFill>
              </a:rPr>
              <a:t>11.0%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44070A5-1D43-4275-ACF8-14B11AC6DC27}"/>
              </a:ext>
            </a:extLst>
          </p:cNvPr>
          <p:cNvSpPr/>
          <p:nvPr/>
        </p:nvSpPr>
        <p:spPr>
          <a:xfrm rot="5400000">
            <a:off x="2924671" y="5166047"/>
            <a:ext cx="569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solidFill>
                  <a:schemeClr val="accent6">
                    <a:lumMod val="75000"/>
                  </a:schemeClr>
                </a:solidFill>
              </a:rPr>
              <a:t>57.9%</a:t>
            </a:r>
          </a:p>
        </p:txBody>
      </p:sp>
      <p:sp>
        <p:nvSpPr>
          <p:cNvPr id="23" name="Estrella: 5 puntas 22">
            <a:extLst>
              <a:ext uri="{FF2B5EF4-FFF2-40B4-BE49-F238E27FC236}">
                <a16:creationId xmlns:a16="http://schemas.microsoft.com/office/drawing/2014/main" id="{2C62D781-5B88-4562-A2E5-35C204CA4704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"/>
    </mc:Choice>
    <mc:Fallback xmlns="">
      <p:transition spd="slow" advTm="24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285852" y="357166"/>
            <a:ext cx="7643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15 PRINCIPALES RUBROS DE EXPORTACION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TOTAL PAIS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64371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28564" y="5635716"/>
            <a:ext cx="87154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+mj-lt"/>
              </a:rPr>
              <a:t>Fuente: Departamento de Economía Internacional - GEE - BCP </a:t>
            </a:r>
          </a:p>
          <a:p>
            <a:r>
              <a:rPr lang="es-ES" sz="900" dirty="0">
                <a:latin typeface="+mj-lt"/>
              </a:rPr>
              <a:t>Nota: Datos del periodo 1989-2002 provistos por la DGA</a:t>
            </a:r>
          </a:p>
          <a:p>
            <a:r>
              <a:rPr lang="es-ES" sz="900" dirty="0">
                <a:latin typeface="+mj-lt"/>
              </a:rPr>
              <a:t>             Datos del periodo 2003 en adelante provistos por el Sistema Informático Sofía de la DNA</a:t>
            </a:r>
          </a:p>
          <a:p>
            <a:r>
              <a:rPr lang="es-ES" sz="900" dirty="0">
                <a:latin typeface="+mj-lt"/>
              </a:rPr>
              <a:t>* Cifras sujetas a variación</a:t>
            </a:r>
          </a:p>
          <a:p>
            <a:r>
              <a:rPr lang="es-ES" sz="900" dirty="0">
                <a:latin typeface="+mj-lt"/>
              </a:rPr>
              <a:t>** Corresponde al Sistema Armonizado de Designación y Codificación de Mercaderías, implementado desde el año 1988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9227C36-7558-479C-9338-0B010C485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442599"/>
            <a:ext cx="8280919" cy="3843635"/>
          </a:xfrm>
          <a:prstGeom prst="rect">
            <a:avLst/>
          </a:prstGeom>
        </p:spPr>
      </p:pic>
      <p:pic>
        <p:nvPicPr>
          <p:cNvPr id="12" name="5 Imagen" descr="Flags-Globe_h160.gif">
            <a:extLst>
              <a:ext uri="{FF2B5EF4-FFF2-40B4-BE49-F238E27FC236}">
                <a16:creationId xmlns:a16="http://schemas.microsoft.com/office/drawing/2014/main" id="{4EA7F611-F3AE-46F7-A7C0-AEB4E62273B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613" y="116632"/>
            <a:ext cx="1405390" cy="132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trella: 5 puntas 12">
            <a:extLst>
              <a:ext uri="{FF2B5EF4-FFF2-40B4-BE49-F238E27FC236}">
                <a16:creationId xmlns:a16="http://schemas.microsoft.com/office/drawing/2014/main" id="{4895CD0D-CF52-4BE3-B796-FA1A21812942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"/>
    </mc:Choice>
    <mc:Fallback xmlns="">
      <p:transition spd="slow" advTm="23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285852" y="281210"/>
            <a:ext cx="77867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15 PRINCIPALES RUBROS DE EXPORTACION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AL RESTO DEL MUNDO - </a:t>
            </a:r>
            <a:r>
              <a:rPr lang="es-E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(excluido el MERCOSUR)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64371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5 Imagen" descr="Flags-Globe_h16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613" y="132906"/>
            <a:ext cx="1405390" cy="132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357126" y="5596498"/>
            <a:ext cx="82293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+mj-lt"/>
              </a:rPr>
              <a:t>Fuente: Departamento de Economía Internacional - GEE - BCP </a:t>
            </a:r>
          </a:p>
          <a:p>
            <a:r>
              <a:rPr lang="es-ES" sz="900" dirty="0">
                <a:latin typeface="+mj-lt"/>
              </a:rPr>
              <a:t>Nota: Datos del periodo 1989-2002 provistos por la DGA</a:t>
            </a:r>
          </a:p>
          <a:p>
            <a:r>
              <a:rPr lang="es-ES" sz="900" dirty="0">
                <a:latin typeface="+mj-lt"/>
              </a:rPr>
              <a:t>             Datos del periodo 2003 en adelante provistos por el Sistema Informático Sofía de la DNA</a:t>
            </a:r>
          </a:p>
          <a:p>
            <a:r>
              <a:rPr lang="es-ES" sz="900" dirty="0">
                <a:latin typeface="+mj-lt"/>
              </a:rPr>
              <a:t>* Cifras sujetas a variación</a:t>
            </a:r>
          </a:p>
          <a:p>
            <a:r>
              <a:rPr lang="es-ES" sz="900" dirty="0">
                <a:latin typeface="+mj-lt"/>
              </a:rPr>
              <a:t>** Corresponde al Sistema Armonizado de Designación y Codificación de Mercaderías, implementado desde el año 1988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3721C1-7710-40E4-9439-08B37BB78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458302"/>
            <a:ext cx="8666248" cy="3698890"/>
          </a:xfrm>
          <a:prstGeom prst="rect">
            <a:avLst/>
          </a:prstGeom>
        </p:spPr>
      </p:pic>
      <p:sp>
        <p:nvSpPr>
          <p:cNvPr id="12" name="Estrella: 5 puntas 11">
            <a:extLst>
              <a:ext uri="{FF2B5EF4-FFF2-40B4-BE49-F238E27FC236}">
                <a16:creationId xmlns:a16="http://schemas.microsoft.com/office/drawing/2014/main" id="{9955E8EB-138A-4828-B286-0D51A9177460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"/>
    </mc:Choice>
    <mc:Fallback xmlns="">
      <p:transition spd="slow" advTm="255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643042" y="280971"/>
            <a:ext cx="7358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15 PRINCIPALES RUBROS DE EXPORTACION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AL MERCOSUR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64371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76927" y="5613070"/>
            <a:ext cx="85527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+mj-lt"/>
              </a:rPr>
              <a:t>Fuente: Departamento de Economía Internacional - GEE - BCP </a:t>
            </a:r>
          </a:p>
          <a:p>
            <a:r>
              <a:rPr lang="es-ES" sz="900" dirty="0">
                <a:latin typeface="+mj-lt"/>
              </a:rPr>
              <a:t>Nota: Datos del periodo 1989-2002 provistos por la DGA</a:t>
            </a:r>
          </a:p>
          <a:p>
            <a:r>
              <a:rPr lang="es-ES" sz="900" dirty="0">
                <a:latin typeface="+mj-lt"/>
              </a:rPr>
              <a:t>             Datos del periodo 2003 en adelante provistos por el Sistema Informático Sofía de la DNA</a:t>
            </a:r>
          </a:p>
          <a:p>
            <a:r>
              <a:rPr lang="es-ES" sz="900" dirty="0">
                <a:latin typeface="+mj-lt"/>
              </a:rPr>
              <a:t>* Cifras sujetas a variación</a:t>
            </a:r>
          </a:p>
          <a:p>
            <a:r>
              <a:rPr lang="es-ES" sz="900" dirty="0">
                <a:latin typeface="+mj-lt"/>
              </a:rPr>
              <a:t>** Corresponde al Sistema Armonizado de Designación y Codificación de Mercaderías, implementado desde el año 1988</a:t>
            </a:r>
          </a:p>
        </p:txBody>
      </p:sp>
      <p:pic>
        <p:nvPicPr>
          <p:cNvPr id="10" name="Picture 3" descr="http://www.mercojuris.com/wp-content/uploads/2012/09/Banderas-mercos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450" y="280971"/>
            <a:ext cx="1557891" cy="1168417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785B462-C0B0-4269-8146-57E04C944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1484784"/>
            <a:ext cx="8820150" cy="3638550"/>
          </a:xfrm>
          <a:prstGeom prst="rect">
            <a:avLst/>
          </a:prstGeom>
        </p:spPr>
      </p:pic>
      <p:sp>
        <p:nvSpPr>
          <p:cNvPr id="12" name="Estrella: 5 puntas 11">
            <a:extLst>
              <a:ext uri="{FF2B5EF4-FFF2-40B4-BE49-F238E27FC236}">
                <a16:creationId xmlns:a16="http://schemas.microsoft.com/office/drawing/2014/main" id="{7F8ACE43-31F7-47D9-B40D-01B92A152831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"/>
    </mc:Choice>
    <mc:Fallback xmlns="">
      <p:transition spd="slow" advTm="223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1403350" y="365125"/>
            <a:ext cx="7740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15 PRINCIPALES RUBROS DE EXPORTACION de PARAGUAY a la ARGENTINA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64371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4282" y="5786454"/>
            <a:ext cx="87154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+mj-lt"/>
              </a:rPr>
              <a:t>Fuente: Departamento de Economía Internacional - GEE - BCP </a:t>
            </a:r>
          </a:p>
          <a:p>
            <a:r>
              <a:rPr lang="es-ES" sz="900" dirty="0">
                <a:latin typeface="+mj-lt"/>
              </a:rPr>
              <a:t>Nota: Datos del periodo 1989-2002 provistos por la DGA</a:t>
            </a:r>
          </a:p>
          <a:p>
            <a:r>
              <a:rPr lang="es-ES" sz="900" dirty="0">
                <a:latin typeface="+mj-lt"/>
              </a:rPr>
              <a:t>             Datos del periodo 2003 en adelante provistos por el Sistema Informático Sofía de la DNA</a:t>
            </a:r>
          </a:p>
          <a:p>
            <a:r>
              <a:rPr lang="es-ES" sz="900" dirty="0">
                <a:latin typeface="+mj-lt"/>
              </a:rPr>
              <a:t>* Cifras sujetas a variación</a:t>
            </a:r>
          </a:p>
          <a:p>
            <a:r>
              <a:rPr lang="es-ES" sz="900" dirty="0">
                <a:latin typeface="+mj-lt"/>
              </a:rPr>
              <a:t>** Corresponde al Sistema Armonizado de Designación y Codificación de Mercaderías, implementado desde el año 1988</a:t>
            </a:r>
          </a:p>
        </p:txBody>
      </p:sp>
      <p:pic>
        <p:nvPicPr>
          <p:cNvPr id="10" name="9 Imagen" descr="super-argentina_hw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88640"/>
            <a:ext cx="860915" cy="135729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7B46719-5F3C-43DB-AA01-6D0A6F5A7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69" y="1613403"/>
            <a:ext cx="8183067" cy="3835499"/>
          </a:xfrm>
          <a:prstGeom prst="rect">
            <a:avLst/>
          </a:prstGeom>
        </p:spPr>
      </p:pic>
      <p:sp>
        <p:nvSpPr>
          <p:cNvPr id="11" name="Estrella: 5 puntas 10">
            <a:extLst>
              <a:ext uri="{FF2B5EF4-FFF2-40B4-BE49-F238E27FC236}">
                <a16:creationId xmlns:a16="http://schemas.microsoft.com/office/drawing/2014/main" id="{98F7F72E-93A5-453D-819A-2AB60E314E74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"/>
    </mc:Choice>
    <mc:Fallback xmlns="">
      <p:transition spd="slow" advTm="263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64371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4282" y="5786454"/>
            <a:ext cx="87154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+mj-lt"/>
              </a:rPr>
              <a:t>Fuente: Departamento de Economía Internacional - GEE - BCP </a:t>
            </a:r>
          </a:p>
          <a:p>
            <a:r>
              <a:rPr lang="es-ES" sz="900" dirty="0">
                <a:latin typeface="+mj-lt"/>
              </a:rPr>
              <a:t>Nota: Datos del periodo 1989-2002 provistos por la DGA</a:t>
            </a:r>
          </a:p>
          <a:p>
            <a:r>
              <a:rPr lang="es-ES" sz="900" dirty="0">
                <a:latin typeface="+mj-lt"/>
              </a:rPr>
              <a:t>             Datos del periodo 2003 en adelante provistos por el Sistema Informático Sofía de la DNA</a:t>
            </a:r>
          </a:p>
          <a:p>
            <a:r>
              <a:rPr lang="es-ES" sz="900" dirty="0">
                <a:latin typeface="+mj-lt"/>
              </a:rPr>
              <a:t>* Cifras sujetas a variación</a:t>
            </a:r>
          </a:p>
          <a:p>
            <a:r>
              <a:rPr lang="es-ES" sz="900" dirty="0">
                <a:latin typeface="+mj-lt"/>
              </a:rPr>
              <a:t>** Corresponde al Sistema Armonizado de Designación y Codificación de Mercaderías, implementado desde el año 1988</a:t>
            </a:r>
          </a:p>
        </p:txBody>
      </p:sp>
      <p:pic>
        <p:nvPicPr>
          <p:cNvPr id="11" name="10 Imagen" descr="a-bandera-de-brasi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118232"/>
            <a:ext cx="1285853" cy="1096190"/>
          </a:xfrm>
          <a:prstGeom prst="rect">
            <a:avLst/>
          </a:prstGeom>
        </p:spPr>
      </p:pic>
      <p:sp>
        <p:nvSpPr>
          <p:cNvPr id="10" name="12 CuadroTexto">
            <a:extLst>
              <a:ext uri="{FF2B5EF4-FFF2-40B4-BE49-F238E27FC236}">
                <a16:creationId xmlns:a16="http://schemas.microsoft.com/office/drawing/2014/main" id="{BCF46DD2-326F-4475-8C10-D7B0DF373363}"/>
              </a:ext>
            </a:extLst>
          </p:cNvPr>
          <p:cNvSpPr txBox="1"/>
          <p:nvPr/>
        </p:nvSpPr>
        <p:spPr>
          <a:xfrm>
            <a:off x="1403350" y="365125"/>
            <a:ext cx="7740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15 PRINCIPALES RUBROS DE EXPORTACION de PARAGUAY al BRASIL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8759A7C-127F-4794-B4BE-D679C08D4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609724"/>
            <a:ext cx="8210301" cy="3702875"/>
          </a:xfrm>
          <a:prstGeom prst="rect">
            <a:avLst/>
          </a:prstGeom>
        </p:spPr>
      </p:pic>
      <p:sp>
        <p:nvSpPr>
          <p:cNvPr id="12" name="Estrella: 5 puntas 11">
            <a:extLst>
              <a:ext uri="{FF2B5EF4-FFF2-40B4-BE49-F238E27FC236}">
                <a16:creationId xmlns:a16="http://schemas.microsoft.com/office/drawing/2014/main" id="{D847F237-6FDA-4E0B-9FAF-9723F5B29567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"/>
    </mc:Choice>
    <mc:Fallback xmlns="">
      <p:transition spd="slow" advTm="279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64371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14282" y="5740514"/>
            <a:ext cx="87154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+mj-lt"/>
              </a:rPr>
              <a:t>Fuente: Departamento de Economía Internacional - GEE - BCP </a:t>
            </a:r>
          </a:p>
          <a:p>
            <a:r>
              <a:rPr lang="es-ES" sz="900" dirty="0">
                <a:latin typeface="+mj-lt"/>
              </a:rPr>
              <a:t>Nota: Datos del periodo 1989-2002 provistos por la DGA</a:t>
            </a:r>
          </a:p>
          <a:p>
            <a:r>
              <a:rPr lang="es-ES" sz="900" dirty="0">
                <a:latin typeface="+mj-lt"/>
              </a:rPr>
              <a:t>             Datos del periodo 2003 en adelante provistos por el Sistema Informático Sofía de la DNA</a:t>
            </a:r>
          </a:p>
          <a:p>
            <a:r>
              <a:rPr lang="es-ES" sz="900" dirty="0">
                <a:latin typeface="+mj-lt"/>
              </a:rPr>
              <a:t>* Cifras sujetas a variación</a:t>
            </a:r>
          </a:p>
          <a:p>
            <a:r>
              <a:rPr lang="es-ES" sz="900" dirty="0">
                <a:latin typeface="+mj-lt"/>
              </a:rPr>
              <a:t>** Corresponde al Sistema Armonizado de Designación y Codificación de Mercaderías, implementado desde el año 1988</a:t>
            </a:r>
          </a:p>
        </p:txBody>
      </p:sp>
      <p:pic>
        <p:nvPicPr>
          <p:cNvPr id="12" name="11 Imagen" descr="templante ur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42876"/>
            <a:ext cx="902492" cy="1000108"/>
          </a:xfrm>
          <a:prstGeom prst="rect">
            <a:avLst/>
          </a:prstGeom>
        </p:spPr>
      </p:pic>
      <p:sp>
        <p:nvSpPr>
          <p:cNvPr id="11" name="12 CuadroTexto">
            <a:extLst>
              <a:ext uri="{FF2B5EF4-FFF2-40B4-BE49-F238E27FC236}">
                <a16:creationId xmlns:a16="http://schemas.microsoft.com/office/drawing/2014/main" id="{E5DF716A-1283-4316-9304-0FAC12B8C40B}"/>
              </a:ext>
            </a:extLst>
          </p:cNvPr>
          <p:cNvSpPr txBox="1"/>
          <p:nvPr/>
        </p:nvSpPr>
        <p:spPr>
          <a:xfrm>
            <a:off x="1403350" y="365125"/>
            <a:ext cx="7740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15 PRINCIPALES RUBROS DE EXPORTACION de PARAGUAY a URUGUAY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63C62E8-D613-4F9C-99CA-C5639D89E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31" y="1583258"/>
            <a:ext cx="8593380" cy="3861966"/>
          </a:xfrm>
          <a:prstGeom prst="rect">
            <a:avLst/>
          </a:prstGeom>
        </p:spPr>
      </p:pic>
      <p:sp>
        <p:nvSpPr>
          <p:cNvPr id="9" name="Estrella: 5 puntas 8">
            <a:extLst>
              <a:ext uri="{FF2B5EF4-FFF2-40B4-BE49-F238E27FC236}">
                <a16:creationId xmlns:a16="http://schemas.microsoft.com/office/drawing/2014/main" id="{414A2961-EC33-4001-A005-8370351DBA78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"/>
    </mc:Choice>
    <mc:Fallback xmlns="">
      <p:transition spd="slow" advTm="495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-793312" y="5435313"/>
            <a:ext cx="2057400" cy="365125"/>
          </a:xfrm>
        </p:spPr>
        <p:txBody>
          <a:bodyPr/>
          <a:lstStyle/>
          <a:p>
            <a:pPr>
              <a:defRPr/>
            </a:pPr>
            <a:fld id="{85EEC6D9-272A-41DB-A021-E63E541B1F42}" type="slidenum">
              <a:rPr lang="en-US" sz="1000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 rot="5400000">
            <a:off x="-2610834" y="3483042"/>
            <a:ext cx="5508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8 CuadroTexto">
            <a:extLst>
              <a:ext uri="{FF2B5EF4-FFF2-40B4-BE49-F238E27FC236}">
                <a16:creationId xmlns:a16="http://schemas.microsoft.com/office/drawing/2014/main" id="{3F0A4CF2-6E77-4BA4-80C2-3DC1F31B0DF7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487198" y="3048054"/>
            <a:ext cx="616974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50 PRINCIPALES PARTIDAS ARANCELARIAS </a:t>
            </a:r>
            <a:br>
              <a:rPr lang="es-ES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s-ES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MAS EXPORTADAS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Enero a Diciembre 2019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A56BA0-F461-4330-802B-80ED25168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626738" y="-365125"/>
            <a:ext cx="5201535" cy="7749226"/>
          </a:xfrm>
          <a:prstGeom prst="rect">
            <a:avLst/>
          </a:prstGeom>
        </p:spPr>
      </p:pic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3ECBC25F-7B14-4EA7-962A-5D65ECB3FBFB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"/>
    </mc:Choice>
    <mc:Fallback xmlns="">
      <p:transition spd="slow" advTm="479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-777875" y="5730875"/>
            <a:ext cx="1905000" cy="349250"/>
          </a:xfrm>
        </p:spPr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8 CuadroTexto"/>
          <p:cNvSpPr txBox="1">
            <a:spLocks noChangeArrowheads="1"/>
          </p:cNvSpPr>
          <p:nvPr/>
        </p:nvSpPr>
        <p:spPr bwMode="auto">
          <a:xfrm rot="5400000">
            <a:off x="6388749" y="3877599"/>
            <a:ext cx="4320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RANKING DE LOS PRIMEROS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50 EXPORTADORES DEL PARAGUAY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Enero a Diciembre 2019</a:t>
            </a:r>
          </a:p>
        </p:txBody>
      </p:sp>
      <p:sp>
        <p:nvSpPr>
          <p:cNvPr id="11" name="7 Marcador de número de diapositiva"/>
          <p:cNvSpPr txBox="1">
            <a:spLocks/>
          </p:cNvSpPr>
          <p:nvPr/>
        </p:nvSpPr>
        <p:spPr>
          <a:xfrm rot="5400000">
            <a:off x="-884269" y="5527684"/>
            <a:ext cx="2133600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EEC6D9-272A-41DB-A021-E63E541B1F4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2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12821" y="1162044"/>
            <a:ext cx="1376504" cy="8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>
            <a:extLst>
              <a:ext uri="{FF2B5EF4-FFF2-40B4-BE49-F238E27FC236}">
                <a16:creationId xmlns:a16="http://schemas.microsoft.com/office/drawing/2014/main" id="{7BC685A0-5A8F-4CFD-B163-CA6E9B20BC56}"/>
              </a:ext>
            </a:extLst>
          </p:cNvPr>
          <p:cNvSpPr txBox="1"/>
          <p:nvPr/>
        </p:nvSpPr>
        <p:spPr>
          <a:xfrm rot="5400000">
            <a:off x="-2609997" y="3123002"/>
            <a:ext cx="5508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4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id="{3D9C2BAC-3638-47BB-8020-517742E5667D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7C19C14-004E-4D85-86DA-21AEB629D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164348" y="-258474"/>
            <a:ext cx="6040727" cy="7670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"/>
    </mc:Choice>
    <mc:Fallback xmlns="">
      <p:transition spd="slow" advTm="583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8 CuadroTexto"/>
          <p:cNvSpPr txBox="1">
            <a:spLocks noChangeArrowheads="1"/>
          </p:cNvSpPr>
          <p:nvPr/>
        </p:nvSpPr>
        <p:spPr bwMode="auto">
          <a:xfrm>
            <a:off x="1726187" y="4417359"/>
            <a:ext cx="745232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s-ES" sz="2000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hlinkClick r:id="rId3"/>
              </a:rPr>
              <a:t>www.cip.org.py</a:t>
            </a:r>
            <a:r>
              <a:rPr lang="es-ES" sz="2000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</a:p>
          <a:p>
            <a:pPr algn="ctr"/>
            <a:r>
              <a:rPr lang="es-ES" sz="2000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Avda. Brasilia </a:t>
            </a:r>
            <a:r>
              <a:rPr lang="es-ES" sz="2000" dirty="0" err="1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N°</a:t>
            </a:r>
            <a:r>
              <a:rPr lang="es-ES" sz="2000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1.947 casi Avda. Artigas</a:t>
            </a:r>
          </a:p>
          <a:p>
            <a:pPr algn="ctr"/>
            <a:r>
              <a:rPr lang="es-ES" sz="2000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Tel.: +59521299800</a:t>
            </a:r>
          </a:p>
          <a:p>
            <a:pPr algn="ctr"/>
            <a:r>
              <a:rPr lang="es-ES" sz="2000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hlinkClick r:id="rId4"/>
              </a:rPr>
              <a:t>cip@cip.org.py</a:t>
            </a:r>
            <a:endParaRPr lang="es-ES" sz="2000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/>
            <a:r>
              <a:rPr lang="es-ES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@ciporg_Official</a:t>
            </a:r>
            <a:r>
              <a:rPr lang="es-ES" sz="2000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</a:p>
          <a:p>
            <a:pPr algn="ctr"/>
            <a:r>
              <a:rPr lang="es-ES" sz="2000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Asunción, Paraguay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Estrella: 5 puntas 5">
            <a:extLst>
              <a:ext uri="{FF2B5EF4-FFF2-40B4-BE49-F238E27FC236}">
                <a16:creationId xmlns:a16="http://schemas.microsoft.com/office/drawing/2014/main" id="{7D194263-752B-493C-8C00-69C3A6170855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Triángulo isósceles 2">
            <a:extLst>
              <a:ext uri="{FF2B5EF4-FFF2-40B4-BE49-F238E27FC236}">
                <a16:creationId xmlns:a16="http://schemas.microsoft.com/office/drawing/2014/main" id="{663D48AC-5F91-43C3-840E-698000F3516D}"/>
              </a:ext>
            </a:extLst>
          </p:cNvPr>
          <p:cNvSpPr/>
          <p:nvPr/>
        </p:nvSpPr>
        <p:spPr>
          <a:xfrm>
            <a:off x="0" y="47625"/>
            <a:ext cx="2057400" cy="6810375"/>
          </a:xfrm>
          <a:prstGeom prst="triangle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2452B84-EC91-4A53-97F9-FE58B7F882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7717"/>
            <a:ext cx="2680718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2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"/>
    </mc:Choice>
    <mc:Fallback xmlns="">
      <p:transition spd="slow" advTm="108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rot="5400000">
            <a:off x="4937938" y="3090446"/>
            <a:ext cx="6858000" cy="6771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160463" fontAlgn="auto">
              <a:spcBef>
                <a:spcPts val="0"/>
              </a:spcBef>
              <a:spcAft>
                <a:spcPts val="0"/>
              </a:spcAft>
              <a:tabLst>
                <a:tab pos="627063" algn="l"/>
              </a:tabLst>
              <a:defRPr/>
            </a:pPr>
            <a:r>
              <a:rPr lang="es-MX" b="1" i="1" u="sng" dirty="0">
                <a:solidFill>
                  <a:srgbClr val="6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Resumen Ejecutivo</a:t>
            </a:r>
            <a:endParaRPr lang="es-ES" dirty="0">
              <a:solidFill>
                <a:srgbClr val="64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 defTabSz="1160463" fontAlgn="auto">
              <a:spcBef>
                <a:spcPts val="0"/>
              </a:spcBef>
              <a:spcAft>
                <a:spcPts val="0"/>
              </a:spcAft>
              <a:tabLst>
                <a:tab pos="627063" algn="l"/>
              </a:tabLst>
              <a:defRPr/>
            </a:pPr>
            <a:r>
              <a: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Enero a Diciembre 2019</a:t>
            </a:r>
            <a:endParaRPr lang="es-PY" sz="2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 rot="5400000">
            <a:off x="1316682" y="-156441"/>
            <a:ext cx="5594869" cy="7725192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square" bIns="0" numCol="2">
            <a:spAutoFit/>
          </a:bodyPr>
          <a:lstStyle/>
          <a:p>
            <a:pPr marL="95250" indent="260350" eaLnBrk="0" fontAlgn="auto" hangingPunct="0">
              <a:spcBef>
                <a:spcPts val="0"/>
              </a:spcBef>
              <a:spcAft>
                <a:spcPts val="0"/>
              </a:spcAft>
              <a:buFont typeface="Wingdings 3" pitchFamily="18" charset="2"/>
              <a:buChar char="è"/>
              <a:tabLst>
                <a:tab pos="177800" algn="l"/>
              </a:tabLst>
              <a:defRPr/>
            </a:pPr>
            <a:r>
              <a:rPr lang="es-MX" sz="1300" i="1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El </a:t>
            </a:r>
            <a:r>
              <a:rPr lang="es-MX" sz="1300" b="1" i="1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PIB del Paraguay </a:t>
            </a:r>
            <a:r>
              <a:rPr lang="es-MX" sz="1300" i="1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medido en dólares americanos y en valores corrientes, alcanzo los </a:t>
            </a:r>
            <a:r>
              <a:rPr lang="es-MX" sz="1300" b="1" i="1" u="sng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38.649 millones</a:t>
            </a:r>
            <a:r>
              <a:rPr lang="es-MX" sz="1300" i="1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, registrando un aumento en la producción del país en el orden del 0.2%. Registrando así mismo el valor </a:t>
            </a:r>
            <a:r>
              <a:rPr lang="es-MX" sz="1300" b="1" i="1" u="sng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per cápita en </a:t>
            </a:r>
            <a:r>
              <a:rPr lang="es-MX" sz="1300" b="1" i="1" u="sng" dirty="0" err="1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Usd</a:t>
            </a:r>
            <a:r>
              <a:rPr lang="es-MX" sz="1300" b="1" i="1" u="sng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5.404.</a:t>
            </a:r>
          </a:p>
          <a:p>
            <a:pPr marL="95250" indent="260350" eaLnBrk="0" fontAlgn="auto" hangingPunct="0">
              <a:spcBef>
                <a:spcPts val="0"/>
              </a:spcBef>
              <a:spcAft>
                <a:spcPts val="0"/>
              </a:spcAft>
              <a:buFont typeface="Wingdings 3" pitchFamily="18" charset="2"/>
              <a:buChar char="è"/>
              <a:tabLst>
                <a:tab pos="177800" algn="l"/>
              </a:tabLst>
              <a:defRPr/>
            </a:pPr>
            <a:endParaRPr lang="es-MX" sz="1300" b="1" i="1" u="sng" dirty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marL="95250" indent="260350" eaLnBrk="0" fontAlgn="auto" hangingPunct="0">
              <a:spcBef>
                <a:spcPts val="0"/>
              </a:spcBef>
              <a:spcAft>
                <a:spcPts val="0"/>
              </a:spcAft>
              <a:buFont typeface="Wingdings 3" pitchFamily="18" charset="2"/>
              <a:buChar char="è"/>
              <a:tabLst>
                <a:tab pos="177800" algn="l"/>
              </a:tabLst>
              <a:defRPr/>
            </a:pPr>
            <a:endParaRPr lang="es-MX" sz="1300" i="1" dirty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marL="95250" indent="260350" eaLnBrk="0" fontAlgn="auto" hangingPunct="0">
              <a:spcBef>
                <a:spcPts val="0"/>
              </a:spcBef>
              <a:spcAft>
                <a:spcPts val="0"/>
              </a:spcAft>
              <a:buFont typeface="Wingdings 3" pitchFamily="18" charset="2"/>
              <a:buChar char="è"/>
              <a:tabLst>
                <a:tab pos="177800" algn="l"/>
              </a:tabLst>
              <a:defRPr/>
            </a:pPr>
            <a:r>
              <a:rPr lang="es-MX" sz="1300" i="1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En el año 2019, las </a:t>
            </a:r>
            <a:r>
              <a:rPr lang="es-MX" sz="1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Tahoma" pitchFamily="34" charset="0"/>
              </a:rPr>
              <a:t>Importaciones</a:t>
            </a:r>
            <a:r>
              <a:rPr lang="es-MX" sz="1300" i="1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registradas totalizaron </a:t>
            </a:r>
            <a:r>
              <a:rPr lang="es-MX" sz="1300" b="1" i="1" u="sng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USD 11.755,2 millones</a:t>
            </a:r>
            <a:r>
              <a:rPr lang="es-MX" sz="1300" i="1" u="sng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, lo que significo un aumento del </a:t>
            </a:r>
            <a:r>
              <a:rPr lang="es-MX" sz="1300" b="1" i="1" u="sng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5,5%</a:t>
            </a:r>
            <a:r>
              <a:rPr lang="es-MX" sz="1300" b="1" i="1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s-MX" sz="1300" i="1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respecto al total informado en el mismo periodo del año 2018 cuando alcanzo USD 12.433,8 millones.</a:t>
            </a:r>
          </a:p>
          <a:p>
            <a:pPr marL="95250" indent="260350" eaLnBrk="0" fontAlgn="auto" hangingPunct="0">
              <a:spcBef>
                <a:spcPts val="0"/>
              </a:spcBef>
              <a:spcAft>
                <a:spcPts val="0"/>
              </a:spcAft>
              <a:buFont typeface="Wingdings 3" pitchFamily="18" charset="2"/>
              <a:buChar char="è"/>
              <a:tabLst>
                <a:tab pos="177800" algn="l"/>
              </a:tabLst>
              <a:defRPr/>
            </a:pPr>
            <a:endParaRPr lang="es-MX" sz="1300" i="1" dirty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marL="95250" indent="260350" eaLnBrk="0" fontAlgn="auto" hangingPunct="0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tabLst>
                <a:tab pos="177800" algn="l"/>
              </a:tabLst>
              <a:defRPr/>
            </a:pPr>
            <a:endParaRPr lang="es-MX" sz="1300" i="1" dirty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marL="95250" indent="260350" eaLnBrk="0" fontAlgn="auto" hangingPunct="0">
              <a:spcBef>
                <a:spcPts val="0"/>
              </a:spcBef>
              <a:spcAft>
                <a:spcPts val="0"/>
              </a:spcAft>
              <a:buFont typeface="Wingdings 3" pitchFamily="18" charset="2"/>
              <a:buChar char="è"/>
              <a:tabLst>
                <a:tab pos="177800" algn="l"/>
              </a:tabLst>
              <a:defRPr/>
            </a:pPr>
            <a:r>
              <a:rPr lang="es-MX" sz="1300" i="1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El valor de las </a:t>
            </a:r>
            <a:r>
              <a:rPr lang="es-MX" sz="1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Tahoma" pitchFamily="34" charset="0"/>
              </a:rPr>
              <a:t>Exportaciones</a:t>
            </a:r>
            <a:r>
              <a:rPr lang="es-MX" sz="1300" i="1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registradas en el periodo de estudio totalizó </a:t>
            </a:r>
            <a:r>
              <a:rPr lang="es-MX" sz="1300" b="1" i="1" u="sng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USD 7.962 millones</a:t>
            </a:r>
            <a:r>
              <a:rPr lang="es-MX" sz="1300" i="1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; </a:t>
            </a:r>
            <a:r>
              <a:rPr lang="es-MX" sz="1300" b="1" i="1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13,6%</a:t>
            </a:r>
            <a:r>
              <a:rPr lang="es-MX" sz="1300" i="1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inferior al monto  registrado en el mismo periodo del año 2018 cuando se registraron </a:t>
            </a:r>
            <a:r>
              <a:rPr lang="es-MX" sz="1300" b="1" i="1" u="sng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USD 9.042,1 millones.</a:t>
            </a:r>
            <a:endParaRPr lang="es-MX" sz="1300" i="1" dirty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marL="95250" indent="260350" eaLnBrk="0" fontAlgn="auto" hangingPunct="0"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endParaRPr lang="es-MX" sz="130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95250" indent="260350" eaLnBrk="0" fontAlgn="auto" hangingPunct="0"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endParaRPr lang="es-MX" sz="130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95250" indent="260350" eaLnBrk="0" fontAlgn="auto" hangingPunct="0">
              <a:spcBef>
                <a:spcPts val="0"/>
              </a:spcBef>
              <a:spcAft>
                <a:spcPts val="0"/>
              </a:spcAft>
              <a:buFont typeface="Wingdings 3" pitchFamily="18" charset="2"/>
              <a:buChar char="è"/>
              <a:tabLst>
                <a:tab pos="177800" algn="l"/>
              </a:tabLst>
              <a:defRPr/>
            </a:pPr>
            <a:r>
              <a:rPr lang="es-MX" sz="1300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1300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La </a:t>
            </a:r>
            <a:r>
              <a:rPr lang="es-ES" sz="1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Inflación</a:t>
            </a:r>
            <a:r>
              <a:rPr lang="es-ES" sz="1300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acumulada del periodo de estudio medida por la variación del Índice de Precios al Consumidor (IPC), </a:t>
            </a:r>
            <a:r>
              <a:rPr lang="es-ES" sz="1300" b="1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fue del 2,8%, inferior a la tasa del 3,2% </a:t>
            </a:r>
            <a:r>
              <a:rPr lang="es-ES" sz="1300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observada en el año 2018. </a:t>
            </a:r>
          </a:p>
          <a:p>
            <a:pPr marL="95250" indent="260350" eaLnBrk="0" fontAlgn="auto" hangingPunct="0">
              <a:spcBef>
                <a:spcPts val="0"/>
              </a:spcBef>
              <a:spcAft>
                <a:spcPts val="0"/>
              </a:spcAft>
              <a:buFont typeface="Wingdings 3" pitchFamily="18" charset="2"/>
              <a:buChar char="è"/>
              <a:tabLst>
                <a:tab pos="177800" algn="l"/>
              </a:tabLst>
              <a:defRPr/>
            </a:pPr>
            <a:endParaRPr lang="es-ES" sz="130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95250" indent="260350" eaLnBrk="0" fontAlgn="auto" hangingPunct="0">
              <a:spcBef>
                <a:spcPts val="0"/>
              </a:spcBef>
              <a:spcAft>
                <a:spcPts val="0"/>
              </a:spcAft>
              <a:buFont typeface="Wingdings 3" pitchFamily="18" charset="2"/>
              <a:buChar char="è"/>
              <a:tabLst>
                <a:tab pos="177800" algn="l"/>
              </a:tabLst>
              <a:defRPr/>
            </a:pPr>
            <a:endParaRPr lang="es-ES" sz="130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95250" indent="260350" eaLnBrk="0" fontAlgn="auto" hangingPunct="0">
              <a:spcBef>
                <a:spcPts val="0"/>
              </a:spcBef>
              <a:spcAft>
                <a:spcPts val="0"/>
              </a:spcAft>
              <a:buFont typeface="Wingdings 3" pitchFamily="18" charset="2"/>
              <a:buChar char="è"/>
              <a:tabLst>
                <a:tab pos="177800" algn="l"/>
              </a:tabLst>
              <a:defRPr/>
            </a:pPr>
            <a:endParaRPr lang="es-ES" sz="130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95250" indent="260350" eaLnBrk="0" fontAlgn="auto" hangingPunct="0">
              <a:spcBef>
                <a:spcPts val="0"/>
              </a:spcBef>
              <a:spcAft>
                <a:spcPts val="0"/>
              </a:spcAft>
              <a:buFont typeface="Wingdings 3" pitchFamily="18" charset="2"/>
              <a:buChar char="è"/>
              <a:tabLst>
                <a:tab pos="177800" algn="l"/>
              </a:tabLst>
              <a:defRPr/>
            </a:pPr>
            <a:endParaRPr lang="es-ES" sz="130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95250" indent="260350" eaLnBrk="0" fontAlgn="auto" hangingPunct="0">
              <a:spcBef>
                <a:spcPts val="0"/>
              </a:spcBef>
              <a:spcAft>
                <a:spcPts val="0"/>
              </a:spcAft>
              <a:buFont typeface="Wingdings 3" pitchFamily="18" charset="2"/>
              <a:buChar char="è"/>
              <a:tabLst>
                <a:tab pos="177800" algn="l"/>
              </a:tabLst>
              <a:defRPr/>
            </a:pPr>
            <a:endParaRPr lang="es-ES" sz="130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95250" indent="260350" eaLnBrk="0" fontAlgn="auto" hangingPunct="0">
              <a:spcBef>
                <a:spcPts val="0"/>
              </a:spcBef>
              <a:spcAft>
                <a:spcPts val="0"/>
              </a:spcAft>
              <a:buFont typeface="Wingdings 3" pitchFamily="18" charset="2"/>
              <a:buChar char="è"/>
              <a:tabLst>
                <a:tab pos="177800" algn="l"/>
              </a:tabLst>
              <a:defRPr/>
            </a:pPr>
            <a:r>
              <a:rPr lang="es-ES" sz="1300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El </a:t>
            </a:r>
            <a:r>
              <a:rPr lang="es-ES" sz="1300" b="1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tipo de cambio </a:t>
            </a:r>
            <a:r>
              <a:rPr lang="es-ES" sz="1300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al cierre del año 2019, fue de Gs. 6.350,0 registrando una variación de </a:t>
            </a:r>
            <a:r>
              <a:rPr lang="es-ES" sz="1300" b="1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5,2% </a:t>
            </a:r>
            <a:r>
              <a:rPr lang="es-ES" sz="1300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con relación al registro del año 2018, cuando en el mismo periodo, cerraba en 5.961 Gs/Usd.</a:t>
            </a:r>
          </a:p>
          <a:p>
            <a:pPr marL="95250" indent="260350" eaLnBrk="0" fontAlgn="auto" hangingPunct="0">
              <a:spcBef>
                <a:spcPts val="0"/>
              </a:spcBef>
              <a:spcAft>
                <a:spcPts val="0"/>
              </a:spcAft>
              <a:buFont typeface="Wingdings 3" pitchFamily="18" charset="2"/>
              <a:buChar char="è"/>
              <a:tabLst>
                <a:tab pos="177800" algn="l"/>
              </a:tabLst>
              <a:defRPr/>
            </a:pPr>
            <a:endParaRPr lang="es-ES" sz="130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95250" indent="260350" eaLnBrk="0" fontAlgn="auto" hangingPunct="0">
              <a:spcBef>
                <a:spcPts val="0"/>
              </a:spcBef>
              <a:spcAft>
                <a:spcPts val="0"/>
              </a:spcAft>
              <a:buFont typeface="Wingdings 3" pitchFamily="18" charset="2"/>
              <a:buChar char="è"/>
              <a:tabLst>
                <a:tab pos="177800" algn="l"/>
              </a:tabLst>
              <a:defRPr/>
            </a:pPr>
            <a:endParaRPr lang="es-ES" sz="130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95250" indent="260350" eaLnBrk="0" fontAlgn="auto" hangingPunct="0">
              <a:spcBef>
                <a:spcPts val="0"/>
              </a:spcBef>
              <a:spcAft>
                <a:spcPts val="0"/>
              </a:spcAft>
              <a:buFont typeface="Wingdings 3" pitchFamily="18" charset="2"/>
              <a:buChar char="è"/>
              <a:tabLst>
                <a:tab pos="177800" algn="l"/>
              </a:tabLst>
              <a:defRPr/>
            </a:pPr>
            <a:r>
              <a:rPr lang="es-MX" sz="1300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Las </a:t>
            </a:r>
            <a:r>
              <a:rPr lang="es-MX" sz="1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Reservas Monetarias Internacionales</a:t>
            </a:r>
            <a:r>
              <a:rPr lang="es-MX" sz="13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s-MX" sz="1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Netas</a:t>
            </a:r>
            <a:r>
              <a:rPr lang="es-MX" sz="1300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(RMIN) al cierre del año de estudio ascienden a USD </a:t>
            </a:r>
            <a:r>
              <a:rPr lang="es-MX" sz="1300" i="1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7.664,1 millones</a:t>
            </a:r>
            <a:r>
              <a:rPr lang="es-MX" sz="1300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inferior en 3,8% en comparación al año anterior. </a:t>
            </a:r>
          </a:p>
          <a:p>
            <a:pPr marL="95250" indent="260350" eaLnBrk="0" fontAlgn="auto" hangingPunct="0">
              <a:spcBef>
                <a:spcPts val="0"/>
              </a:spcBef>
              <a:spcAft>
                <a:spcPts val="0"/>
              </a:spcAft>
              <a:buFont typeface="Wingdings 3" pitchFamily="18" charset="2"/>
              <a:buChar char="è"/>
              <a:tabLst>
                <a:tab pos="177800" algn="l"/>
              </a:tabLst>
              <a:defRPr/>
            </a:pPr>
            <a:endParaRPr lang="es-MX" sz="130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95250" indent="260350" eaLnBrk="0" fontAlgn="auto" hangingPunct="0">
              <a:spcBef>
                <a:spcPts val="0"/>
              </a:spcBef>
              <a:spcAft>
                <a:spcPts val="0"/>
              </a:spcAft>
              <a:buFont typeface="Wingdings 3" pitchFamily="18" charset="2"/>
              <a:buChar char="è"/>
              <a:tabLst>
                <a:tab pos="177800" algn="l"/>
              </a:tabLst>
              <a:defRPr/>
            </a:pPr>
            <a:endParaRPr lang="es-MX" sz="130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95250" indent="260350" eaLnBrk="0" fontAlgn="auto" hangingPunct="0">
              <a:spcBef>
                <a:spcPts val="0"/>
              </a:spcBef>
              <a:spcAft>
                <a:spcPts val="0"/>
              </a:spcAft>
              <a:buFont typeface="Wingdings 3" pitchFamily="18" charset="2"/>
              <a:buChar char="è"/>
              <a:tabLst>
                <a:tab pos="177800" algn="l"/>
              </a:tabLst>
              <a:defRPr/>
            </a:pPr>
            <a:r>
              <a:rPr lang="es-MX" sz="1300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El saldo de la </a:t>
            </a:r>
            <a:r>
              <a:rPr lang="es-MX" sz="1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Deuda Pública Externa del Paraguay</a:t>
            </a:r>
            <a:r>
              <a:rPr lang="es-MX" sz="1300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al 30 de diciembre del 2019, </a:t>
            </a:r>
            <a:r>
              <a:rPr lang="es-MX" sz="1300" i="1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asciende a </a:t>
            </a:r>
            <a:r>
              <a:rPr lang="es-MX" sz="1300" b="1" i="1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USD 7.148,1 millones</a:t>
            </a:r>
            <a:r>
              <a:rPr lang="es-MX" sz="1300" b="1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s-MX" sz="1300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Se observa variación del 11,6% con respecto al saldo al mismo periodo del año 2018.</a:t>
            </a:r>
            <a:endParaRPr lang="es-ES" sz="13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-801893" y="5510214"/>
            <a:ext cx="2057400" cy="365125"/>
          </a:xfrm>
        </p:spPr>
        <p:txBody>
          <a:bodyPr/>
          <a:lstStyle/>
          <a:p>
            <a:pPr>
              <a:defRPr/>
            </a:pPr>
            <a:fld id="{CF0A9BD4-AB6C-4FC6-93EB-8D362560D1A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 rot="5400000">
            <a:off x="-3069759" y="3321277"/>
            <a:ext cx="68580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B0210CB-4762-477D-AB79-C3E6C64A87E4}"/>
              </a:ext>
            </a:extLst>
          </p:cNvPr>
          <p:cNvCxnSpPr>
            <a:cxnSpLocks/>
          </p:cNvCxnSpPr>
          <p:nvPr/>
        </p:nvCxnSpPr>
        <p:spPr>
          <a:xfrm flipH="1">
            <a:off x="8172400" y="1052736"/>
            <a:ext cx="720080" cy="0"/>
          </a:xfrm>
          <a:prstGeom prst="line">
            <a:avLst/>
          </a:prstGeom>
          <a:ln w="292100" cmpd="thickThin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trella: 5 puntas 8">
            <a:extLst>
              <a:ext uri="{FF2B5EF4-FFF2-40B4-BE49-F238E27FC236}">
                <a16:creationId xmlns:a16="http://schemas.microsoft.com/office/drawing/2014/main" id="{B5BA67B9-E8AC-47EC-9643-16850FC3ABA0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5"/>
    </mc:Choice>
    <mc:Fallback xmlns="">
      <p:transition spd="slow" advTm="118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8 CuadroTexto"/>
          <p:cNvSpPr txBox="1">
            <a:spLocks noChangeArrowheads="1"/>
          </p:cNvSpPr>
          <p:nvPr/>
        </p:nvSpPr>
        <p:spPr bwMode="auto">
          <a:xfrm>
            <a:off x="755575" y="2906554"/>
            <a:ext cx="84033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PRINCIPALES </a:t>
            </a:r>
          </a:p>
          <a:p>
            <a:pPr algn="ctr"/>
            <a:r>
              <a:rPr lang="es-ES" sz="32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INDICADORES ECONOMICOS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Estrella: 5 puntas 5">
            <a:extLst>
              <a:ext uri="{FF2B5EF4-FFF2-40B4-BE49-F238E27FC236}">
                <a16:creationId xmlns:a16="http://schemas.microsoft.com/office/drawing/2014/main" id="{7D194263-752B-493C-8C00-69C3A6170855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Triángulo isósceles 2">
            <a:extLst>
              <a:ext uri="{FF2B5EF4-FFF2-40B4-BE49-F238E27FC236}">
                <a16:creationId xmlns:a16="http://schemas.microsoft.com/office/drawing/2014/main" id="{663D48AC-5F91-43C3-840E-698000F3516D}"/>
              </a:ext>
            </a:extLst>
          </p:cNvPr>
          <p:cNvSpPr/>
          <p:nvPr/>
        </p:nvSpPr>
        <p:spPr>
          <a:xfrm>
            <a:off x="0" y="47625"/>
            <a:ext cx="2057400" cy="6810375"/>
          </a:xfrm>
          <a:prstGeom prst="triangle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2452B84-EC91-4A53-97F9-FE58B7F88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7717"/>
            <a:ext cx="2680718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5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5"/>
    </mc:Choice>
    <mc:Fallback xmlns="">
      <p:transition spd="slow" advTm="118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A9BD4-AB6C-4FC6-93EB-8D362560D1A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625"/>
            <a:ext cx="91440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0" y="6673358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6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6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EC46219-B412-46FF-A993-16B139B09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857503"/>
            <a:ext cx="6701871" cy="5795064"/>
          </a:xfrm>
          <a:prstGeom prst="rect">
            <a:avLst/>
          </a:prstGeom>
        </p:spPr>
      </p:pic>
      <p:sp>
        <p:nvSpPr>
          <p:cNvPr id="7" name="Estrella: 5 puntas 6">
            <a:extLst>
              <a:ext uri="{FF2B5EF4-FFF2-40B4-BE49-F238E27FC236}">
                <a16:creationId xmlns:a16="http://schemas.microsoft.com/office/drawing/2014/main" id="{9B1929FA-F2FF-4B51-BD06-DCF6902DE2F3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8"/>
    </mc:Choice>
    <mc:Fallback xmlns="">
      <p:transition spd="slow" advTm="164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>
            <a:extLst>
              <a:ext uri="{FF2B5EF4-FFF2-40B4-BE49-F238E27FC236}">
                <a16:creationId xmlns:a16="http://schemas.microsoft.com/office/drawing/2014/main" id="{0F169BA0-D222-4BBA-85CD-7E18646B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281875" y="3206121"/>
            <a:ext cx="6732283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Tendencias de la Economía</a:t>
            </a:r>
            <a:br>
              <a:rPr lang="es-E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(Gráficos de algunos Principales Indicadores)</a:t>
            </a:r>
            <a:endParaRPr lang="es-ES_tradnl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BF7126-0B33-4811-80A4-AC216B7F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A9BD4-AB6C-4FC6-93EB-8D362560D1A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7 Rectángulo">
            <a:extLst>
              <a:ext uri="{FF2B5EF4-FFF2-40B4-BE49-F238E27FC236}">
                <a16:creationId xmlns:a16="http://schemas.microsoft.com/office/drawing/2014/main" id="{3A1EEEDB-8E00-4C9F-9834-E157658F326B}"/>
              </a:ext>
            </a:extLst>
          </p:cNvPr>
          <p:cNvSpPr/>
          <p:nvPr/>
        </p:nvSpPr>
        <p:spPr>
          <a:xfrm rot="5400000">
            <a:off x="-2381636" y="2929802"/>
            <a:ext cx="60486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eaLnBrk="0" fontAlgn="auto" hangingPunct="0">
              <a:spcBef>
                <a:spcPts val="0"/>
              </a:spcBef>
              <a:spcAft>
                <a:spcPts val="0"/>
              </a:spcAft>
              <a:tabLst>
                <a:tab pos="176213" algn="l"/>
              </a:tabLst>
              <a:defRPr/>
            </a:pPr>
            <a:r>
              <a:rPr lang="es-ES" sz="500" b="1" i="1" u="sng" dirty="0">
                <a:solidFill>
                  <a:srgbClr val="993300"/>
                </a:solidFill>
                <a:latin typeface="Tahoma" pitchFamily="34" charset="0"/>
                <a:cs typeface="Tahoma" pitchFamily="34" charset="0"/>
              </a:rPr>
              <a:t>Fuente</a:t>
            </a:r>
            <a:r>
              <a:rPr lang="es-ES" sz="500" b="1" i="1" dirty="0">
                <a:solidFill>
                  <a:srgbClr val="99330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es-ES" sz="500" b="1" i="1" dirty="0">
                <a:latin typeface="Tahoma" pitchFamily="34" charset="0"/>
                <a:cs typeface="Tahoma" pitchFamily="34" charset="0"/>
              </a:rPr>
              <a:t>BANCO CENTRAL DEL PARAGUAY – B.C.P</a:t>
            </a:r>
            <a:r>
              <a:rPr lang="es-ES" sz="500" b="1" i="1" dirty="0">
                <a:solidFill>
                  <a:srgbClr val="99330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93663" eaLnBrk="0" fontAlgn="auto" hangingPunct="0">
              <a:spcBef>
                <a:spcPts val="0"/>
              </a:spcBef>
              <a:spcAft>
                <a:spcPts val="0"/>
              </a:spcAft>
              <a:tabLst>
                <a:tab pos="176213" algn="l"/>
              </a:tabLst>
              <a:defRPr/>
            </a:pPr>
            <a:r>
              <a:rPr lang="es-ES" sz="500" b="1" i="1" u="sng" dirty="0">
                <a:solidFill>
                  <a:srgbClr val="993300"/>
                </a:solidFill>
                <a:latin typeface="Tahoma" pitchFamily="34" charset="0"/>
                <a:cs typeface="Tahoma" pitchFamily="34" charset="0"/>
              </a:rPr>
              <a:t>Elaborado por</a:t>
            </a:r>
            <a:r>
              <a:rPr lang="es-ES" sz="500" b="1" i="1" dirty="0">
                <a:solidFill>
                  <a:srgbClr val="99330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es-ES" sz="500" b="1" i="1" dirty="0">
                <a:latin typeface="Tahoma" pitchFamily="34" charset="0"/>
                <a:cs typeface="Tahoma" pitchFamily="34" charset="0"/>
              </a:rPr>
              <a:t>CENTRO DE IMPORTADORES DEL PARAGUAY – C.I.P. </a:t>
            </a:r>
          </a:p>
          <a:p>
            <a:pPr marL="93663" eaLnBrk="0" fontAlgn="auto" hangingPunct="0">
              <a:spcBef>
                <a:spcPts val="0"/>
              </a:spcBef>
              <a:spcAft>
                <a:spcPts val="0"/>
              </a:spcAft>
              <a:tabLst>
                <a:tab pos="176213" algn="l"/>
              </a:tabLst>
              <a:defRPr/>
            </a:pPr>
            <a:r>
              <a:rPr lang="es-ES" sz="500" b="1" i="1" dirty="0">
                <a:solidFill>
                  <a:srgbClr val="993300"/>
                </a:solidFill>
                <a:latin typeface="Tahoma" pitchFamily="34" charset="0"/>
                <a:cs typeface="Tahoma" pitchFamily="34" charset="0"/>
              </a:rPr>
              <a:t>Referencias del siguiente cuadro:</a:t>
            </a:r>
          </a:p>
          <a:p>
            <a:pPr marL="93663" eaLnBrk="0" fontAlgn="auto" hangingPunct="0">
              <a:spcBef>
                <a:spcPts val="0"/>
              </a:spcBef>
              <a:spcAft>
                <a:spcPts val="0"/>
              </a:spcAft>
              <a:tabLst>
                <a:tab pos="176213" algn="l"/>
              </a:tabLst>
              <a:defRPr/>
            </a:pPr>
            <a:endParaRPr lang="es-ES" sz="500" b="1" i="1" dirty="0">
              <a:solidFill>
                <a:srgbClr val="993300"/>
              </a:solidFill>
              <a:latin typeface="Tahoma" pitchFamily="34" charset="0"/>
              <a:cs typeface="Tahoma" pitchFamily="34" charset="0"/>
            </a:endParaRPr>
          </a:p>
          <a:p>
            <a:pPr marL="93663" eaLnBrk="0" fontAlgn="auto" hangingPunct="0">
              <a:spcBef>
                <a:spcPts val="0"/>
              </a:spcBef>
              <a:spcAft>
                <a:spcPts val="0"/>
              </a:spcAft>
              <a:tabLst>
                <a:tab pos="176213" algn="l"/>
              </a:tabLst>
              <a:defRPr/>
            </a:pPr>
            <a:r>
              <a:rPr lang="es-ES" sz="500" dirty="0">
                <a:latin typeface="Tahoma" pitchFamily="34" charset="0"/>
                <a:cs typeface="Tahoma" pitchFamily="34" charset="0"/>
              </a:rPr>
              <a:t>* Cifras preliminares. La producción de las Binacionales son consideradas en las Cuentas Nacionales de Paraguay.	</a:t>
            </a:r>
          </a:p>
          <a:p>
            <a:pPr marL="93663" eaLnBrk="0" fontAlgn="auto" hangingPunct="0">
              <a:spcBef>
                <a:spcPts val="0"/>
              </a:spcBef>
              <a:spcAft>
                <a:spcPts val="0"/>
              </a:spcAft>
              <a:tabLst>
                <a:tab pos="176213" algn="l"/>
              </a:tabLst>
              <a:defRPr/>
            </a:pPr>
            <a:r>
              <a:rPr lang="es-ES" sz="500" dirty="0">
                <a:latin typeface="Tahoma" pitchFamily="34" charset="0"/>
                <a:cs typeface="Tahoma" pitchFamily="34" charset="0"/>
              </a:rPr>
              <a:t>**/ Cifras preliminares. Para el cálculo del PIB per cápita se utilizan las proyecciones de población de la DGEEC. Febrero 2006.	</a:t>
            </a:r>
          </a:p>
          <a:p>
            <a:pPr marL="93663" eaLnBrk="0" fontAlgn="auto" hangingPunct="0">
              <a:spcBef>
                <a:spcPts val="0"/>
              </a:spcBef>
              <a:spcAft>
                <a:spcPts val="0"/>
              </a:spcAft>
              <a:tabLst>
                <a:tab pos="176213" algn="l"/>
              </a:tabLst>
              <a:defRPr/>
            </a:pPr>
            <a:r>
              <a:rPr lang="es-ES" sz="500" dirty="0">
                <a:latin typeface="Tahoma" pitchFamily="34" charset="0"/>
                <a:cs typeface="Tahoma" pitchFamily="34" charset="0"/>
              </a:rPr>
              <a:t>***/ La DGEEC aun no publica los datos del año 2014, se realizo un calculo promedio del crecimiento poblacional de los últimos tres años.	</a:t>
            </a:r>
          </a:p>
          <a:p>
            <a:pPr marL="93663" eaLnBrk="0" fontAlgn="auto" hangingPunct="0">
              <a:spcBef>
                <a:spcPts val="0"/>
              </a:spcBef>
              <a:spcAft>
                <a:spcPts val="0"/>
              </a:spcAft>
              <a:tabLst>
                <a:tab pos="176213" algn="l"/>
              </a:tabLst>
              <a:defRPr/>
            </a:pPr>
            <a:r>
              <a:rPr lang="es-ES" sz="500" dirty="0">
                <a:latin typeface="Tahoma" pitchFamily="34" charset="0"/>
                <a:cs typeface="Tahoma" pitchFamily="34" charset="0"/>
              </a:rPr>
              <a:t>	a)  Datos de la Dirección General de Estadísticas y Censos / Encuesta de Hogares 2012</a:t>
            </a:r>
          </a:p>
          <a:p>
            <a:pPr marL="93663" eaLnBrk="0" fontAlgn="auto" hangingPunct="0">
              <a:spcBef>
                <a:spcPts val="0"/>
              </a:spcBef>
              <a:spcAft>
                <a:spcPts val="0"/>
              </a:spcAft>
              <a:tabLst>
                <a:tab pos="176213" algn="l"/>
              </a:tabLst>
              <a:defRPr/>
            </a:pPr>
            <a:r>
              <a:rPr lang="es-ES" sz="500" dirty="0">
                <a:latin typeface="Tahoma" pitchFamily="34" charset="0"/>
                <a:cs typeface="Tahoma" pitchFamily="34" charset="0"/>
              </a:rPr>
              <a:t>	b)  Tipo de Cambio Venta de Casas de Cambio Locales al ultimo día hábil del mes</a:t>
            </a:r>
          </a:p>
          <a:p>
            <a:pPr marL="93663" eaLnBrk="0" fontAlgn="auto" hangingPunct="0">
              <a:spcBef>
                <a:spcPts val="0"/>
              </a:spcBef>
              <a:spcAft>
                <a:spcPts val="0"/>
              </a:spcAft>
              <a:tabLst>
                <a:tab pos="176213" algn="l"/>
              </a:tabLst>
              <a:defRPr/>
            </a:pPr>
            <a:r>
              <a:rPr lang="es-ES" sz="500" dirty="0">
                <a:latin typeface="Tahoma" pitchFamily="34" charset="0"/>
                <a:cs typeface="Tahoma" pitchFamily="34" charset="0"/>
              </a:rPr>
              <a:t>	c)  Sub Gerencia General de Política Monetaria del B.C.P., Dpto. de Cuentas Nacionales y Mercado Interno</a:t>
            </a:r>
          </a:p>
          <a:p>
            <a:pPr marL="93663" eaLnBrk="0" fontAlgn="auto" hangingPunct="0">
              <a:spcBef>
                <a:spcPts val="0"/>
              </a:spcBef>
              <a:spcAft>
                <a:spcPts val="0"/>
              </a:spcAft>
              <a:tabLst>
                <a:tab pos="176213" algn="l"/>
              </a:tabLst>
              <a:defRPr/>
            </a:pPr>
            <a:r>
              <a:rPr lang="es-ES" sz="500" dirty="0">
                <a:latin typeface="Tahoma" pitchFamily="34" charset="0"/>
                <a:cs typeface="Tahoma" pitchFamily="34" charset="0"/>
              </a:rPr>
              <a:t>	d) Datos preliminares sujetos a variación. Estas tablas sufrieron cambios debido a la adecuación del Manual de Estadísticas de Finanzas Publicas del 2001 del FMI.</a:t>
            </a:r>
          </a:p>
          <a:p>
            <a:pPr marL="93663" eaLnBrk="0" fontAlgn="auto" hangingPunct="0">
              <a:spcBef>
                <a:spcPts val="0"/>
              </a:spcBef>
              <a:spcAft>
                <a:spcPts val="0"/>
              </a:spcAft>
              <a:tabLst>
                <a:tab pos="176213" algn="l"/>
              </a:tabLst>
              <a:defRPr/>
            </a:pPr>
            <a:r>
              <a:rPr lang="es-ES" sz="500" dirty="0">
                <a:latin typeface="Tahoma" pitchFamily="34" charset="0"/>
                <a:cs typeface="Tahoma" pitchFamily="34" charset="0"/>
              </a:rPr>
              <a:t>	e) Datos de Exportación e Importación de bienes reales (sin re-exportaciones, ni otros servicios)</a:t>
            </a:r>
          </a:p>
          <a:p>
            <a:pPr marL="93663" eaLnBrk="0" fontAlgn="auto" hangingPunct="0">
              <a:spcBef>
                <a:spcPts val="0"/>
              </a:spcBef>
              <a:spcAft>
                <a:spcPts val="0"/>
              </a:spcAft>
              <a:tabLst>
                <a:tab pos="176213" algn="l"/>
              </a:tabLst>
              <a:defRPr/>
            </a:pPr>
            <a:r>
              <a:rPr lang="es-ES" sz="500" dirty="0">
                <a:latin typeface="Tahoma" pitchFamily="34" charset="0"/>
                <a:cs typeface="Tahoma" pitchFamily="34" charset="0"/>
              </a:rPr>
              <a:t>	f) Datos Oficiales de la Dirección Nacional de Aduanas - D.N.A. Rankings Anuales</a:t>
            </a:r>
          </a:p>
          <a:p>
            <a:pPr marL="93663" eaLnBrk="0" fontAlgn="auto" hangingPunct="0">
              <a:spcBef>
                <a:spcPts val="0"/>
              </a:spcBef>
              <a:spcAft>
                <a:spcPts val="0"/>
              </a:spcAft>
              <a:tabLst>
                <a:tab pos="176213" algn="l"/>
              </a:tabLst>
              <a:defRPr/>
            </a:pPr>
            <a:r>
              <a:rPr lang="es-ES" sz="500" dirty="0">
                <a:latin typeface="Tahoma" pitchFamily="34" charset="0"/>
                <a:cs typeface="Tahoma" pitchFamily="34" charset="0"/>
              </a:rPr>
              <a:t>	s/d = sin datos, d/d datos descontinuados d/a datos anuales</a:t>
            </a:r>
            <a:endParaRPr lang="es-ES_tradnl" sz="5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339EB67-52D1-4801-99C1-8BC304FDE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7" r="7143"/>
          <a:stretch/>
        </p:blipFill>
        <p:spPr>
          <a:xfrm rot="5400000">
            <a:off x="-725697" y="2408134"/>
            <a:ext cx="5848616" cy="23100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5D49387-8D2D-490A-B091-5A19191EE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21952" y="2436453"/>
            <a:ext cx="5591647" cy="210413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9F2BF32-8EA8-4A63-8F61-8BD1392FC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742897" y="2420918"/>
            <a:ext cx="5751496" cy="2187318"/>
          </a:xfrm>
          <a:prstGeom prst="rect">
            <a:avLst/>
          </a:prstGeom>
        </p:spPr>
      </p:pic>
      <p:sp>
        <p:nvSpPr>
          <p:cNvPr id="14" name="Estrella: 5 puntas 13">
            <a:extLst>
              <a:ext uri="{FF2B5EF4-FFF2-40B4-BE49-F238E27FC236}">
                <a16:creationId xmlns:a16="http://schemas.microsoft.com/office/drawing/2014/main" id="{C8AC6A14-9055-4E2D-99C6-6D94FCF767B8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495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6"/>
    </mc:Choice>
    <mc:Fallback xmlns="">
      <p:transition spd="slow" advTm="134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9 CuadroTexto"/>
          <p:cNvSpPr txBox="1">
            <a:spLocks noChangeArrowheads="1"/>
          </p:cNvSpPr>
          <p:nvPr/>
        </p:nvSpPr>
        <p:spPr bwMode="auto">
          <a:xfrm rot="5400000">
            <a:off x="5119409" y="3228921"/>
            <a:ext cx="685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PARAGUAY</a:t>
            </a:r>
          </a:p>
        </p:txBody>
      </p:sp>
      <p:sp>
        <p:nvSpPr>
          <p:cNvPr id="12292" name="8 CuadroTexto"/>
          <p:cNvSpPr txBox="1">
            <a:spLocks noChangeArrowheads="1"/>
          </p:cNvSpPr>
          <p:nvPr/>
        </p:nvSpPr>
        <p:spPr bwMode="auto">
          <a:xfrm rot="5400000">
            <a:off x="4860445" y="3259699"/>
            <a:ext cx="64293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PIB – PARTICIPACION POR SECTORES ECONOMICOS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-884238" y="5608636"/>
            <a:ext cx="2133600" cy="365125"/>
          </a:xfrm>
        </p:spPr>
        <p:txBody>
          <a:bodyPr/>
          <a:lstStyle/>
          <a:p>
            <a:pPr>
              <a:defRPr/>
            </a:pPr>
            <a:fld id="{85EEC6D9-272A-41DB-A021-E63E541B1F4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 rot="5400000">
            <a:off x="-3141186" y="3321278"/>
            <a:ext cx="685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latin typeface="Arial" pitchFamily="34" charset="0"/>
                <a:cs typeface="Arial" pitchFamily="34" charset="0"/>
              </a:rPr>
              <a:t>CIP – INFORME ECONOMICO Y DE COMERCIO EXTERIOR – </a:t>
            </a:r>
            <a:r>
              <a:rPr lang="es-ES" sz="800" b="1" dirty="0">
                <a:latin typeface="Arial" pitchFamily="34" charset="0"/>
                <a:cs typeface="Arial" pitchFamily="34" charset="0"/>
                <a:hlinkClick r:id="rId3"/>
              </a:rPr>
              <a:t>www.cip.org.py</a:t>
            </a:r>
            <a:r>
              <a:rPr lang="es-ES" sz="800" b="1" dirty="0">
                <a:latin typeface="Arial" pitchFamily="34" charset="0"/>
                <a:cs typeface="Arial" pitchFamily="34" charset="0"/>
              </a:rPr>
              <a:t> </a:t>
            </a:r>
            <a:endParaRPr lang="es-ES_tradnl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9D0BBA-DB99-4533-B566-F1B52882A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057226" y="2220580"/>
            <a:ext cx="6683634" cy="2501958"/>
          </a:xfrm>
          <a:prstGeom prst="rect">
            <a:avLst/>
          </a:prstGeom>
        </p:spPr>
      </p:pic>
      <p:sp>
        <p:nvSpPr>
          <p:cNvPr id="11" name="Estrella: 5 puntas 10">
            <a:extLst>
              <a:ext uri="{FF2B5EF4-FFF2-40B4-BE49-F238E27FC236}">
                <a16:creationId xmlns:a16="http://schemas.microsoft.com/office/drawing/2014/main" id="{31687359-4420-4B58-8137-43699B3672CF}"/>
              </a:ext>
            </a:extLst>
          </p:cNvPr>
          <p:cNvSpPr/>
          <p:nvPr/>
        </p:nvSpPr>
        <p:spPr>
          <a:xfrm>
            <a:off x="7707061" y="47625"/>
            <a:ext cx="1296144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264AB04-0E49-4C13-8C27-FAA8E89E2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535178" y="2024845"/>
            <a:ext cx="6655349" cy="2921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"/>
    </mc:Choice>
    <mc:Fallback xmlns="">
      <p:transition spd="slow" advTm="95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3|1.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46988</TotalTime>
  <Words>4768</Words>
  <Application>Microsoft Office PowerPoint</Application>
  <PresentationFormat>Presentación en pantalla (4:3)</PresentationFormat>
  <Paragraphs>441</Paragraphs>
  <Slides>49</Slides>
  <Notes>41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60" baseType="lpstr">
      <vt:lpstr>Arial</vt:lpstr>
      <vt:lpstr>Calibri</vt:lpstr>
      <vt:lpstr>Calibri Light</vt:lpstr>
      <vt:lpstr>Candara</vt:lpstr>
      <vt:lpstr>Segoe UI Black</vt:lpstr>
      <vt:lpstr>StarSymbol</vt:lpstr>
      <vt:lpstr>Tahoma</vt:lpstr>
      <vt:lpstr>Times New Roman</vt:lpstr>
      <vt:lpstr>Wingdings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Las Tendencias de la Economía (Gráficos de algunos Principales Indicadores)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Centro de importadores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User</cp:lastModifiedBy>
  <cp:revision>3153</cp:revision>
  <cp:lastPrinted>2020-03-12T17:44:18Z</cp:lastPrinted>
  <dcterms:created xsi:type="dcterms:W3CDTF">2009-09-09T18:14:45Z</dcterms:created>
  <dcterms:modified xsi:type="dcterms:W3CDTF">2020-06-11T15:47:51Z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TC010183713082</vt:lpwstr>
  </property>
</Properties>
</file>