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4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3" r:id="rId3"/>
    <p:sldId id="274" r:id="rId4"/>
    <p:sldId id="262" r:id="rId5"/>
    <p:sldId id="266" r:id="rId6"/>
    <p:sldId id="265" r:id="rId7"/>
    <p:sldId id="276" r:id="rId8"/>
    <p:sldId id="275" r:id="rId9"/>
    <p:sldId id="267" r:id="rId10"/>
    <p:sldId id="270" r:id="rId11"/>
    <p:sldId id="269" r:id="rId12"/>
    <p:sldId id="277" r:id="rId13"/>
  </p:sldIdLst>
  <p:sldSz cx="9144000" cy="6858000" type="screen4x3"/>
  <p:notesSz cx="6858000" cy="907732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ACA3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55" autoAdjust="0"/>
    <p:restoredTop sz="98492" autoAdjust="0"/>
  </p:normalViewPr>
  <p:slideViewPr>
    <p:cSldViewPr>
      <p:cViewPr varScale="1">
        <p:scale>
          <a:sx n="86" d="100"/>
          <a:sy n="86" d="100"/>
        </p:scale>
        <p:origin x="180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5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6"/>
            <a:ext cx="2971800" cy="454089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6"/>
            <a:ext cx="2971800" cy="454089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C9CBC5FF-3FE7-4B31-997B-DBAE1980113D}" type="datetimeFigureOut">
              <a:rPr lang="es-ES_tradnl" smtClean="0"/>
              <a:pPr/>
              <a:t>16/01/2019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21757"/>
            <a:ext cx="2971800" cy="454089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21757"/>
            <a:ext cx="2971800" cy="454089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FA1618D4-2E04-400B-B94A-7CCE0F6D7D0F}" type="slidenum">
              <a:rPr lang="es-ES_tradnl" smtClean="0"/>
              <a:pPr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382" cy="453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1" rIns="91424" bIns="45711" numCol="1" anchor="t" anchorCtr="0" compatLnSpc="1">
            <a:prstTxWarp prst="textNoShape">
              <a:avLst/>
            </a:prstTxWarp>
          </a:bodyPr>
          <a:lstStyle>
            <a:lvl1pPr algn="l" defTabSz="912401">
              <a:defRPr sz="1200"/>
            </a:lvl1pPr>
          </a:lstStyle>
          <a:p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618" y="0"/>
            <a:ext cx="2971382" cy="453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1" rIns="91424" bIns="45711" numCol="1" anchor="t" anchorCtr="0" compatLnSpc="1">
            <a:prstTxWarp prst="textNoShape">
              <a:avLst/>
            </a:prstTxWarp>
          </a:bodyPr>
          <a:lstStyle>
            <a:lvl1pPr algn="r" defTabSz="912401">
              <a:defRPr sz="1200"/>
            </a:lvl1pPr>
          </a:lstStyle>
          <a:p>
            <a:endParaRPr lang="en-US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81038"/>
            <a:ext cx="4537075" cy="340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3673" y="4312041"/>
            <a:ext cx="5030663" cy="4083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1" rIns="91424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4082"/>
            <a:ext cx="2971382" cy="453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1" rIns="91424" bIns="45711" numCol="1" anchor="b" anchorCtr="0" compatLnSpc="1">
            <a:prstTxWarp prst="textNoShape">
              <a:avLst/>
            </a:prstTxWarp>
          </a:bodyPr>
          <a:lstStyle>
            <a:lvl1pPr algn="l" defTabSz="912401">
              <a:defRPr sz="1200"/>
            </a:lvl1pPr>
          </a:lstStyle>
          <a:p>
            <a:endParaRPr lang="en-US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618" y="8624082"/>
            <a:ext cx="2971382" cy="453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1" rIns="91424" bIns="45711" numCol="1" anchor="b" anchorCtr="0" compatLnSpc="1">
            <a:prstTxWarp prst="textNoShape">
              <a:avLst/>
            </a:prstTxWarp>
          </a:bodyPr>
          <a:lstStyle>
            <a:lvl1pPr algn="r" defTabSz="912401">
              <a:defRPr sz="1200"/>
            </a:lvl1pPr>
          </a:lstStyle>
          <a:p>
            <a:fld id="{D6839116-3E72-40C1-A821-AE4DDA207BD6}" type="slidenum">
              <a:rPr lang="en-US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022EF9-4015-428B-866F-1739799B165E}" type="slidenum">
              <a:rPr lang="en-US"/>
              <a:pPr/>
              <a:t>4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 sz="2400" dirty="0" err="1"/>
              <a:t>Inserta</a:t>
            </a:r>
            <a:r>
              <a:rPr kumimoji="0" lang="en-US" sz="2400" dirty="0"/>
              <a:t> </a:t>
            </a:r>
            <a:r>
              <a:rPr kumimoji="0" lang="en-US" sz="2400" dirty="0" err="1"/>
              <a:t>una</a:t>
            </a:r>
            <a:r>
              <a:rPr kumimoji="0" lang="en-US" sz="2400" dirty="0"/>
              <a:t> </a:t>
            </a:r>
            <a:r>
              <a:rPr kumimoji="0" lang="en-US" sz="2400" dirty="0" err="1"/>
              <a:t>fotografía</a:t>
            </a:r>
            <a:r>
              <a:rPr kumimoji="0" lang="en-US" sz="2400" dirty="0"/>
              <a:t> del </a:t>
            </a:r>
            <a:r>
              <a:rPr kumimoji="0" lang="en-US" sz="2400" dirty="0" err="1"/>
              <a:t>máximo</a:t>
            </a:r>
            <a:r>
              <a:rPr kumimoji="0" lang="en-US" sz="2400" dirty="0"/>
              <a:t> </a:t>
            </a:r>
            <a:r>
              <a:rPr kumimoji="0" lang="en-US" sz="2400" dirty="0" err="1"/>
              <a:t>dirigente</a:t>
            </a:r>
            <a:r>
              <a:rPr kumimoji="0" lang="en-US" sz="2400" dirty="0"/>
              <a:t> de </a:t>
            </a:r>
            <a:r>
              <a:rPr kumimoji="0" lang="en-US" sz="2400" dirty="0" err="1"/>
              <a:t>tu</a:t>
            </a:r>
            <a:r>
              <a:rPr kumimoji="0" lang="en-US" sz="2400" dirty="0"/>
              <a:t> </a:t>
            </a:r>
            <a:r>
              <a:rPr kumimoji="0" lang="en-US" sz="2400" dirty="0" err="1"/>
              <a:t>país</a:t>
            </a:r>
            <a:r>
              <a:rPr kumimoji="0" lang="en-US" sz="2400" dirty="0"/>
              <a:t>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022EF9-4015-428B-866F-1739799B165E}" type="slidenum">
              <a:rPr lang="en-US"/>
              <a:pPr/>
              <a:t>5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 sz="2400" dirty="0" err="1"/>
              <a:t>Inserta</a:t>
            </a:r>
            <a:r>
              <a:rPr kumimoji="0" lang="en-US" sz="2400" dirty="0"/>
              <a:t> </a:t>
            </a:r>
            <a:r>
              <a:rPr kumimoji="0" lang="en-US" sz="2400" dirty="0" err="1"/>
              <a:t>una</a:t>
            </a:r>
            <a:r>
              <a:rPr kumimoji="0" lang="en-US" sz="2400" dirty="0"/>
              <a:t> </a:t>
            </a:r>
            <a:r>
              <a:rPr kumimoji="0" lang="en-US" sz="2400" dirty="0" err="1"/>
              <a:t>fotografía</a:t>
            </a:r>
            <a:r>
              <a:rPr kumimoji="0" lang="en-US" sz="2400" dirty="0"/>
              <a:t> del </a:t>
            </a:r>
            <a:r>
              <a:rPr kumimoji="0" lang="en-US" sz="2400" dirty="0" err="1"/>
              <a:t>máximo</a:t>
            </a:r>
            <a:r>
              <a:rPr kumimoji="0" lang="en-US" sz="2400" dirty="0"/>
              <a:t> </a:t>
            </a:r>
            <a:r>
              <a:rPr kumimoji="0" lang="en-US" sz="2400" dirty="0" err="1"/>
              <a:t>dirigente</a:t>
            </a:r>
            <a:r>
              <a:rPr kumimoji="0" lang="en-US" sz="2400" dirty="0"/>
              <a:t> de </a:t>
            </a:r>
            <a:r>
              <a:rPr kumimoji="0" lang="en-US" sz="2400" dirty="0" err="1"/>
              <a:t>tu</a:t>
            </a:r>
            <a:r>
              <a:rPr kumimoji="0" lang="en-US" sz="2400" dirty="0"/>
              <a:t> </a:t>
            </a:r>
            <a:r>
              <a:rPr kumimoji="0" lang="en-US" sz="2400" dirty="0" err="1"/>
              <a:t>país</a:t>
            </a:r>
            <a:r>
              <a:rPr kumimoji="0" lang="en-US" sz="2400" dirty="0"/>
              <a:t>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6C131C-F134-4B8F-B40E-A668AC63B296}" type="slidenum">
              <a:rPr lang="en-US"/>
              <a:pPr/>
              <a:t>6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 sz="2400" dirty="0" err="1"/>
              <a:t>Inserta</a:t>
            </a:r>
            <a:r>
              <a:rPr kumimoji="0" lang="en-US" sz="2400" dirty="0"/>
              <a:t> </a:t>
            </a:r>
            <a:r>
              <a:rPr kumimoji="0" lang="en-US" sz="2400" dirty="0" err="1"/>
              <a:t>una</a:t>
            </a:r>
            <a:r>
              <a:rPr kumimoji="0" lang="en-US" sz="2400" dirty="0"/>
              <a:t> </a:t>
            </a:r>
            <a:r>
              <a:rPr kumimoji="0" lang="en-US" sz="2400" dirty="0" err="1"/>
              <a:t>imagen</a:t>
            </a:r>
            <a:r>
              <a:rPr kumimoji="0" lang="en-US" sz="2400" dirty="0"/>
              <a:t> de </a:t>
            </a:r>
            <a:r>
              <a:rPr kumimoji="0" lang="en-US" sz="2400" dirty="0" err="1"/>
              <a:t>uno</a:t>
            </a:r>
            <a:r>
              <a:rPr kumimoji="0" lang="en-US" sz="2400" dirty="0"/>
              <a:t> de los </a:t>
            </a:r>
            <a:r>
              <a:rPr kumimoji="0" lang="en-US" sz="2400" dirty="0" err="1"/>
              <a:t>puntos</a:t>
            </a:r>
            <a:r>
              <a:rPr kumimoji="0" lang="en-US" sz="2400" dirty="0"/>
              <a:t> de </a:t>
            </a:r>
            <a:r>
              <a:rPr kumimoji="0" lang="en-US" sz="2400" dirty="0" err="1"/>
              <a:t>interés</a:t>
            </a:r>
            <a:r>
              <a:rPr kumimoji="0" lang="en-US" sz="2400" dirty="0"/>
              <a:t> de </a:t>
            </a:r>
            <a:r>
              <a:rPr kumimoji="0" lang="en-US" sz="2400" dirty="0" err="1"/>
              <a:t>tu</a:t>
            </a:r>
            <a:r>
              <a:rPr kumimoji="0" lang="en-US" sz="2400" dirty="0"/>
              <a:t> </a:t>
            </a:r>
            <a:r>
              <a:rPr kumimoji="0" lang="en-US" sz="2400" dirty="0" err="1"/>
              <a:t>país</a:t>
            </a:r>
            <a:r>
              <a:rPr kumimoji="0" lang="en-US" sz="2400" dirty="0"/>
              <a:t>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6C131C-F134-4B8F-B40E-A668AC63B296}" type="slidenum">
              <a:rPr lang="en-US"/>
              <a:pPr/>
              <a:t>7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 sz="2400" dirty="0" err="1"/>
              <a:t>Inserta</a:t>
            </a:r>
            <a:r>
              <a:rPr kumimoji="0" lang="en-US" sz="2400" dirty="0"/>
              <a:t> </a:t>
            </a:r>
            <a:r>
              <a:rPr kumimoji="0" lang="en-US" sz="2400" dirty="0" err="1"/>
              <a:t>una</a:t>
            </a:r>
            <a:r>
              <a:rPr kumimoji="0" lang="en-US" sz="2400" dirty="0"/>
              <a:t> </a:t>
            </a:r>
            <a:r>
              <a:rPr kumimoji="0" lang="en-US" sz="2400" dirty="0" err="1"/>
              <a:t>imagen</a:t>
            </a:r>
            <a:r>
              <a:rPr kumimoji="0" lang="en-US" sz="2400" dirty="0"/>
              <a:t> de </a:t>
            </a:r>
            <a:r>
              <a:rPr kumimoji="0" lang="en-US" sz="2400" dirty="0" err="1"/>
              <a:t>uno</a:t>
            </a:r>
            <a:r>
              <a:rPr kumimoji="0" lang="en-US" sz="2400" dirty="0"/>
              <a:t> de los </a:t>
            </a:r>
            <a:r>
              <a:rPr kumimoji="0" lang="en-US" sz="2400" dirty="0" err="1"/>
              <a:t>puntos</a:t>
            </a:r>
            <a:r>
              <a:rPr kumimoji="0" lang="en-US" sz="2400" dirty="0"/>
              <a:t> de </a:t>
            </a:r>
            <a:r>
              <a:rPr kumimoji="0" lang="en-US" sz="2400" dirty="0" err="1"/>
              <a:t>interés</a:t>
            </a:r>
            <a:r>
              <a:rPr kumimoji="0" lang="en-US" sz="2400" dirty="0"/>
              <a:t> de </a:t>
            </a:r>
            <a:r>
              <a:rPr kumimoji="0" lang="en-US" sz="2400" dirty="0" err="1"/>
              <a:t>tu</a:t>
            </a:r>
            <a:r>
              <a:rPr kumimoji="0" lang="en-US" sz="2400" dirty="0"/>
              <a:t> </a:t>
            </a:r>
            <a:r>
              <a:rPr kumimoji="0" lang="en-US" sz="2400" dirty="0" err="1"/>
              <a:t>país</a:t>
            </a:r>
            <a:r>
              <a:rPr kumimoji="0"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4714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6C131C-F134-4B8F-B40E-A668AC63B296}" type="slidenum">
              <a:rPr lang="en-US"/>
              <a:pPr/>
              <a:t>9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 sz="2400" dirty="0" err="1"/>
              <a:t>Inserta</a:t>
            </a:r>
            <a:r>
              <a:rPr kumimoji="0" lang="en-US" sz="2400" dirty="0"/>
              <a:t> </a:t>
            </a:r>
            <a:r>
              <a:rPr kumimoji="0" lang="en-US" sz="2400" dirty="0" err="1"/>
              <a:t>una</a:t>
            </a:r>
            <a:r>
              <a:rPr kumimoji="0" lang="en-US" sz="2400" dirty="0"/>
              <a:t> </a:t>
            </a:r>
            <a:r>
              <a:rPr kumimoji="0" lang="en-US" sz="2400" dirty="0" err="1"/>
              <a:t>imagen</a:t>
            </a:r>
            <a:r>
              <a:rPr kumimoji="0" lang="en-US" sz="2400" dirty="0"/>
              <a:t> de </a:t>
            </a:r>
            <a:r>
              <a:rPr kumimoji="0" lang="en-US" sz="2400" dirty="0" err="1"/>
              <a:t>uno</a:t>
            </a:r>
            <a:r>
              <a:rPr kumimoji="0" lang="en-US" sz="2400" dirty="0"/>
              <a:t> de los </a:t>
            </a:r>
            <a:r>
              <a:rPr kumimoji="0" lang="en-US" sz="2400" dirty="0" err="1"/>
              <a:t>puntos</a:t>
            </a:r>
            <a:r>
              <a:rPr kumimoji="0" lang="en-US" sz="2400" dirty="0"/>
              <a:t> de </a:t>
            </a:r>
            <a:r>
              <a:rPr kumimoji="0" lang="en-US" sz="2400" dirty="0" err="1"/>
              <a:t>interés</a:t>
            </a:r>
            <a:r>
              <a:rPr kumimoji="0" lang="en-US" sz="2400" dirty="0"/>
              <a:t> de </a:t>
            </a:r>
            <a:r>
              <a:rPr kumimoji="0" lang="en-US" sz="2400" dirty="0" err="1"/>
              <a:t>tu</a:t>
            </a:r>
            <a:r>
              <a:rPr kumimoji="0" lang="en-US" sz="2400" dirty="0"/>
              <a:t> </a:t>
            </a:r>
            <a:r>
              <a:rPr kumimoji="0" lang="en-US" sz="2400" dirty="0" err="1"/>
              <a:t>país</a:t>
            </a:r>
            <a:r>
              <a:rPr kumimoji="0" lang="en-US" sz="2400" dirty="0"/>
              <a:t>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022EF9-4015-428B-866F-1739799B165E}" type="slidenum">
              <a:rPr lang="en-US"/>
              <a:pPr/>
              <a:t>10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 sz="2400" dirty="0" err="1"/>
              <a:t>Inserta</a:t>
            </a:r>
            <a:r>
              <a:rPr kumimoji="0" lang="en-US" sz="2400" dirty="0"/>
              <a:t> </a:t>
            </a:r>
            <a:r>
              <a:rPr kumimoji="0" lang="en-US" sz="2400" dirty="0" err="1"/>
              <a:t>una</a:t>
            </a:r>
            <a:r>
              <a:rPr kumimoji="0" lang="en-US" sz="2400" dirty="0"/>
              <a:t> </a:t>
            </a:r>
            <a:r>
              <a:rPr kumimoji="0" lang="en-US" sz="2400" dirty="0" err="1"/>
              <a:t>fotografía</a:t>
            </a:r>
            <a:r>
              <a:rPr kumimoji="0" lang="en-US" sz="2400" dirty="0"/>
              <a:t> del </a:t>
            </a:r>
            <a:r>
              <a:rPr kumimoji="0" lang="en-US" sz="2400" dirty="0" err="1"/>
              <a:t>máximo</a:t>
            </a:r>
            <a:r>
              <a:rPr kumimoji="0" lang="en-US" sz="2400" dirty="0"/>
              <a:t> </a:t>
            </a:r>
            <a:r>
              <a:rPr kumimoji="0" lang="en-US" sz="2400" dirty="0" err="1"/>
              <a:t>dirigente</a:t>
            </a:r>
            <a:r>
              <a:rPr kumimoji="0" lang="en-US" sz="2400" dirty="0"/>
              <a:t> de </a:t>
            </a:r>
            <a:r>
              <a:rPr kumimoji="0" lang="en-US" sz="2400" dirty="0" err="1"/>
              <a:t>tu</a:t>
            </a:r>
            <a:r>
              <a:rPr kumimoji="0" lang="en-US" sz="2400" dirty="0"/>
              <a:t> </a:t>
            </a:r>
            <a:r>
              <a:rPr kumimoji="0" lang="en-US" sz="2400" dirty="0" err="1"/>
              <a:t>país</a:t>
            </a:r>
            <a:r>
              <a:rPr kumimoji="0" lang="en-US" sz="2400" dirty="0"/>
              <a:t>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6C131C-F134-4B8F-B40E-A668AC63B296}" type="slidenum">
              <a:rPr lang="en-US"/>
              <a:pPr/>
              <a:t>11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 sz="2400" dirty="0" err="1"/>
              <a:t>Inserta</a:t>
            </a:r>
            <a:r>
              <a:rPr kumimoji="0" lang="en-US" sz="2400" dirty="0"/>
              <a:t> </a:t>
            </a:r>
            <a:r>
              <a:rPr kumimoji="0" lang="en-US" sz="2400" dirty="0" err="1"/>
              <a:t>una</a:t>
            </a:r>
            <a:r>
              <a:rPr kumimoji="0" lang="en-US" sz="2400" dirty="0"/>
              <a:t> </a:t>
            </a:r>
            <a:r>
              <a:rPr kumimoji="0" lang="en-US" sz="2400" dirty="0" err="1"/>
              <a:t>imagen</a:t>
            </a:r>
            <a:r>
              <a:rPr kumimoji="0" lang="en-US" sz="2400" dirty="0"/>
              <a:t> de </a:t>
            </a:r>
            <a:r>
              <a:rPr kumimoji="0" lang="en-US" sz="2400" dirty="0" err="1"/>
              <a:t>uno</a:t>
            </a:r>
            <a:r>
              <a:rPr kumimoji="0" lang="en-US" sz="2400" dirty="0"/>
              <a:t> de los </a:t>
            </a:r>
            <a:r>
              <a:rPr kumimoji="0" lang="en-US" sz="2400" dirty="0" err="1"/>
              <a:t>puntos</a:t>
            </a:r>
            <a:r>
              <a:rPr kumimoji="0" lang="en-US" sz="2400" dirty="0"/>
              <a:t> de </a:t>
            </a:r>
            <a:r>
              <a:rPr kumimoji="0" lang="en-US" sz="2400" dirty="0" err="1"/>
              <a:t>interés</a:t>
            </a:r>
            <a:r>
              <a:rPr kumimoji="0" lang="en-US" sz="2400" dirty="0"/>
              <a:t> de </a:t>
            </a:r>
            <a:r>
              <a:rPr kumimoji="0" lang="en-US" sz="2400" dirty="0" err="1"/>
              <a:t>tu</a:t>
            </a:r>
            <a:r>
              <a:rPr kumimoji="0" lang="en-US" sz="2400" dirty="0"/>
              <a:t> </a:t>
            </a:r>
            <a:r>
              <a:rPr kumimoji="0" lang="en-US" sz="2400" dirty="0" err="1"/>
              <a:t>país</a:t>
            </a:r>
            <a:r>
              <a:rPr kumimoji="0" lang="en-US" sz="2400" dirty="0"/>
              <a:t>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6C131C-F134-4B8F-B40E-A668AC63B296}" type="slidenum">
              <a:rPr lang="en-US"/>
              <a:pPr/>
              <a:t>12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n-US" sz="2400" dirty="0" err="1"/>
              <a:t>Inserta</a:t>
            </a:r>
            <a:r>
              <a:rPr kumimoji="0" lang="en-US" sz="2400" dirty="0"/>
              <a:t> </a:t>
            </a:r>
            <a:r>
              <a:rPr kumimoji="0" lang="en-US" sz="2400" dirty="0" err="1"/>
              <a:t>una</a:t>
            </a:r>
            <a:r>
              <a:rPr kumimoji="0" lang="en-US" sz="2400" dirty="0"/>
              <a:t> </a:t>
            </a:r>
            <a:r>
              <a:rPr kumimoji="0" lang="en-US" sz="2400" dirty="0" err="1"/>
              <a:t>imagen</a:t>
            </a:r>
            <a:r>
              <a:rPr kumimoji="0" lang="en-US" sz="2400" dirty="0"/>
              <a:t> de </a:t>
            </a:r>
            <a:r>
              <a:rPr kumimoji="0" lang="en-US" sz="2400" dirty="0" err="1"/>
              <a:t>uno</a:t>
            </a:r>
            <a:r>
              <a:rPr kumimoji="0" lang="en-US" sz="2400" dirty="0"/>
              <a:t> de los </a:t>
            </a:r>
            <a:r>
              <a:rPr kumimoji="0" lang="en-US" sz="2400" dirty="0" err="1"/>
              <a:t>puntos</a:t>
            </a:r>
            <a:r>
              <a:rPr kumimoji="0" lang="en-US" sz="2400" dirty="0"/>
              <a:t> de </a:t>
            </a:r>
            <a:r>
              <a:rPr kumimoji="0" lang="en-US" sz="2400" dirty="0" err="1"/>
              <a:t>interés</a:t>
            </a:r>
            <a:r>
              <a:rPr kumimoji="0" lang="en-US" sz="2400" dirty="0"/>
              <a:t> de </a:t>
            </a:r>
            <a:r>
              <a:rPr kumimoji="0" lang="en-US" sz="2400" dirty="0" err="1"/>
              <a:t>tu</a:t>
            </a:r>
            <a:r>
              <a:rPr kumimoji="0" lang="en-US" sz="2400" dirty="0"/>
              <a:t> </a:t>
            </a:r>
            <a:r>
              <a:rPr kumimoji="0" lang="en-US" sz="2400" dirty="0" err="1"/>
              <a:t>país</a:t>
            </a:r>
            <a:r>
              <a:rPr kumimoji="0"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9896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REPORT ON PARAGUAYAN FOREING TRADE  - January to December 2009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078BE-932E-4DD5-A837-21BAE1FC0F5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REPORT ON PARAGUAYAN FOREING TRADE  - January to December 2009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A03B0-A3D2-4F71-B0D6-2FF8711BE414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REPORT ON PARAGUAYAN FOREING TRADE  - January to December 2009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E18FE-17A0-4BB3-891F-BDDF0C2FFC5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ítulo y texto e imágenes prediseña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8636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1042988" y="1304925"/>
            <a:ext cx="3776662" cy="489585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imágenes prediseñadas"/>
          <p:cNvSpPr>
            <a:spLocks noGrp="1"/>
          </p:cNvSpPr>
          <p:nvPr>
            <p:ph type="clipArt" sz="half" idx="2"/>
          </p:nvPr>
        </p:nvSpPr>
        <p:spPr>
          <a:xfrm>
            <a:off x="4972050" y="1304925"/>
            <a:ext cx="3776663" cy="4895850"/>
          </a:xfrm>
        </p:spPr>
        <p:txBody>
          <a:bodyPr/>
          <a:lstStyle/>
          <a:p>
            <a:r>
              <a:rPr lang="es-ES"/>
              <a:t>Haga clic en el icono para agregar una imagen prediseñada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042988" y="6308725"/>
            <a:ext cx="1838325" cy="349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54350" y="6308725"/>
            <a:ext cx="3636963" cy="3492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REPORT ON PARAGUAYAN FOREING TRADE  - January to December 2009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843713" y="6308725"/>
            <a:ext cx="1905000" cy="349250"/>
          </a:xfrm>
        </p:spPr>
        <p:txBody>
          <a:bodyPr/>
          <a:lstStyle>
            <a:lvl1pPr>
              <a:defRPr/>
            </a:lvl1pPr>
          </a:lstStyle>
          <a:p>
            <a:fld id="{52D6C042-7689-49F0-AE77-A4D865AFB370}" type="slidenum">
              <a:rPr lang="en-US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REPORT ON PARAGUAYAN FOREING TRADE  - January to December 2009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1231F-F090-4956-A30F-CB5B1EBBEEC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REPORT ON PARAGUAYAN FOREING TRADE  - January to December 2009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465D0-39C3-4745-A632-8E976FBDB1F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REPORT ON PARAGUAYAN FOREING TRADE  - January to December 2009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83412-36B4-4642-A300-3DF8FD06EC62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REPORT ON PARAGUAYAN FOREING TRADE  - January to December 2009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99C8C-4800-451C-888B-6C24E27BE50A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REPORT ON PARAGUAYAN FOREING TRADE  - January to December 2009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78F1A3-3C27-49E3-B245-746AD660A0DD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REPORT ON PARAGUAYAN FOREING TRADE  - January to December 2009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C92C-C947-4135-8405-5FB6C3C90F8E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REPORT ON PARAGUAYAN FOREING TRADE  - January to December 2009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20FB0-0C97-4959-8F9B-89AB9C5A6CE8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REPORT ON PARAGUAYAN FOREING TRADE  - January to December 2009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8E979-CAA1-4511-97C5-1E4F79317F3C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REPORT ON PARAGUAYAN FOREING TRADE  - January to December 2009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43162-0C72-4EE8-99BD-5C1C4FB16E5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p.org.py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p.org.py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p.org.py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p.org.py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5.emf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1" name="Picture 1"/>
          <p:cNvPicPr>
            <a:picLocks noChangeAspect="1" noChangeArrowheads="1"/>
          </p:cNvPicPr>
          <p:nvPr/>
        </p:nvPicPr>
        <p:blipFill>
          <a:blip r:embed="rId2"/>
          <a:srcRect l="19043" t="21484" r="12109" b="10156"/>
          <a:stretch>
            <a:fillRect/>
          </a:stretch>
        </p:blipFill>
        <p:spPr bwMode="auto">
          <a:xfrm>
            <a:off x="0" y="0"/>
            <a:ext cx="9144000" cy="6858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75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635896" y="2376271"/>
            <a:ext cx="4653731" cy="1047752"/>
          </a:xfrm>
        </p:spPr>
        <p:txBody>
          <a:bodyPr>
            <a:noAutofit/>
          </a:bodyPr>
          <a:lstStyle/>
          <a:p>
            <a:pPr algn="ctr"/>
            <a:r>
              <a:rPr lang="en-US" sz="3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Preliminary Report on Paraguayan Foreign Trade</a:t>
            </a:r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449891" y="4154780"/>
            <a:ext cx="5025740" cy="714380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2017 vs. 2018</a:t>
            </a:r>
          </a:p>
        </p:txBody>
      </p:sp>
      <p:pic>
        <p:nvPicPr>
          <p:cNvPr id="6" name="5 Imagen" descr="C.I.P. - Logo Complet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6778" y="404664"/>
            <a:ext cx="4071966" cy="11669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6C042-7689-49F0-AE77-A4D865AFB37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9 Rectángulo"/>
          <p:cNvSpPr/>
          <p:nvPr/>
        </p:nvSpPr>
        <p:spPr>
          <a:xfrm>
            <a:off x="0" y="357166"/>
            <a:ext cx="9144000" cy="40011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000" kern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 pitchFamily="34" charset="0"/>
              </a:rPr>
              <a:t>Exports (Grafics)</a:t>
            </a:r>
            <a:endParaRPr lang="en-US" sz="1400" kern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 rot="16200000">
            <a:off x="-896058" y="2137946"/>
            <a:ext cx="27174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600" b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JANUARY TO DECEMBER</a:t>
            </a:r>
            <a:br>
              <a:rPr lang="es-ES_tradnl" sz="1600" b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</a:br>
            <a:r>
              <a:rPr lang="es-ES_tradnl" sz="1600" b="1" dirty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2018</a:t>
            </a:r>
            <a:endParaRPr lang="es-ES" sz="1600" b="1" dirty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 rot="16200000">
            <a:off x="-926543" y="5059818"/>
            <a:ext cx="27783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600" b="1" dirty="0">
                <a:latin typeface="Tahoma" pitchFamily="34" charset="0"/>
                <a:cs typeface="Tahoma" pitchFamily="34" charset="0"/>
              </a:rPr>
              <a:t>JANUARY TO DECEMBER </a:t>
            </a:r>
          </a:p>
          <a:p>
            <a:r>
              <a:rPr lang="es-ES_tradnl" sz="1600" b="1" dirty="0">
                <a:latin typeface="Tahoma" pitchFamily="34" charset="0"/>
                <a:cs typeface="Tahoma" pitchFamily="34" charset="0"/>
              </a:rPr>
              <a:t>2017</a:t>
            </a:r>
            <a:endParaRPr lang="es-ES" sz="1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7 Marcador de pie de página"/>
          <p:cNvSpPr txBox="1">
            <a:spLocks/>
          </p:cNvSpPr>
          <p:nvPr/>
        </p:nvSpPr>
        <p:spPr>
          <a:xfrm>
            <a:off x="1533517" y="6500834"/>
            <a:ext cx="6334155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PRELIMINARY REPORT ON PARAGUAYAN FOREIGN TRADE  -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  <a:hlinkClick r:id="rId3"/>
              </a:rPr>
              <a:t>www.cip.org.py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0FE4FC4-B941-4D0D-903F-2030035CAE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287" y="4123913"/>
            <a:ext cx="9144000" cy="2734087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9C6E1E84-47F1-485F-BBBE-F519C66B67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5902" y="961961"/>
            <a:ext cx="7882811" cy="306045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285728"/>
            <a:ext cx="9144000" cy="65864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000" kern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 pitchFamily="34" charset="0"/>
              </a:rPr>
              <a:t>Main Exports Products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1400" kern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 pitchFamily="34" charset="0"/>
              </a:rPr>
              <a:t>(thousand USD FOB)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6C042-7689-49F0-AE77-A4D865AFB370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4D46C91-5735-4B63-8025-0E971E58B3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0288" y="4427147"/>
            <a:ext cx="4604543" cy="214512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EF49E991-DFFC-4A03-958E-C0F6FF8073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59" y="1696068"/>
            <a:ext cx="9144000" cy="214512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6C042-7689-49F0-AE77-A4D865AFB37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6" name="15 Rectángulo"/>
          <p:cNvSpPr/>
          <p:nvPr/>
        </p:nvSpPr>
        <p:spPr>
          <a:xfrm>
            <a:off x="0" y="285728"/>
            <a:ext cx="9144000" cy="65864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000" kern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Arial Rounded MT Bold" pitchFamily="34" charset="0"/>
              </a:rPr>
              <a:t>Exports by Customs Regimens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1400" kern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Arial Rounded MT Bold" pitchFamily="34" charset="0"/>
              </a:rPr>
              <a:t>(thousand USD FOB)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2E5CA2C-C162-4B50-A23C-FADEB80BEB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1268760"/>
            <a:ext cx="7470226" cy="281312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EC7CC36A-64E3-4257-9DF8-096418068C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406270"/>
            <a:ext cx="9144000" cy="176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066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953204"/>
          </a:xfrm>
          <a:solidFill>
            <a:schemeClr val="accent1">
              <a:alpha val="51000"/>
            </a:schemeClr>
          </a:solidFill>
          <a:ln>
            <a:solidFill>
              <a:schemeClr val="accent1">
                <a:shade val="95000"/>
                <a:satMod val="105000"/>
                <a:alpha val="39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Balance of Goods</a:t>
            </a:r>
            <a:b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thousands of dollars FOB</a:t>
            </a:r>
            <a:endParaRPr lang="es-ES_tradnl" sz="1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462D-EB00-4AF5-99D9-C9218E003F03}" type="slidenum">
              <a:rPr lang="es-ES_tradnl" smtClean="0"/>
              <a:pPr/>
              <a:t>2</a:t>
            </a:fld>
            <a:endParaRPr lang="es-ES_tradnl"/>
          </a:p>
        </p:txBody>
      </p:sp>
      <p:sp>
        <p:nvSpPr>
          <p:cNvPr id="7" name="6 Rectángulo"/>
          <p:cNvSpPr/>
          <p:nvPr/>
        </p:nvSpPr>
        <p:spPr>
          <a:xfrm>
            <a:off x="193551" y="5427801"/>
            <a:ext cx="885828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000" dirty="0">
                <a:latin typeface="Tahoma" pitchFamily="34" charset="0"/>
                <a:cs typeface="Tahoma" pitchFamily="34" charset="0"/>
              </a:rPr>
              <a:t>Note:   1) The item re-export is the difference between the imported goods subject to re-export less total consumption respective potential</a:t>
            </a:r>
          </a:p>
          <a:p>
            <a:pPr algn="l"/>
            <a:r>
              <a:rPr lang="en-US" sz="1000" dirty="0">
                <a:latin typeface="Tahoma" pitchFamily="34" charset="0"/>
                <a:cs typeface="Tahoma" pitchFamily="34" charset="0"/>
              </a:rPr>
              <a:t>          2) The item Other includes the following items of the goods account of the balance of payments: electricity, repair of goods, goods for processing and goods procured in ports by carriers, among others.</a:t>
            </a:r>
          </a:p>
          <a:p>
            <a:pPr algn="l"/>
            <a:r>
              <a:rPr lang="en-US" sz="1000" dirty="0">
                <a:latin typeface="Tahoma" pitchFamily="34" charset="0"/>
                <a:cs typeface="Tahoma" pitchFamily="34" charset="0"/>
              </a:rPr>
              <a:t>           3) The goods, which compiles the total foreign trade of Paraguay (including the statistics of the National Customs and other items mentioned) is disclosed quarterly basis with a lag of six months as the balance of payments and position international investment.</a:t>
            </a:r>
          </a:p>
          <a:p>
            <a:pPr algn="l"/>
            <a:endParaRPr lang="en-US" sz="1000" i="1" dirty="0">
              <a:latin typeface="Tahoma" pitchFamily="34" charset="0"/>
              <a:cs typeface="Tahoma" pitchFamily="34" charset="0"/>
            </a:endParaRPr>
          </a:p>
          <a:p>
            <a:pPr algn="l"/>
            <a:r>
              <a:rPr lang="en-US" sz="1000" i="1" dirty="0">
                <a:latin typeface="Tahoma" pitchFamily="34" charset="0"/>
                <a:cs typeface="Tahoma" pitchFamily="34" charset="0"/>
              </a:rPr>
              <a:t>* Figures subject to change</a:t>
            </a:r>
            <a:endParaRPr lang="es-ES" sz="1000" i="1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9F28C44-31A8-4AAF-B87E-E3CB4E1C92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60" y="1597635"/>
            <a:ext cx="8858280" cy="355955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importaciones.jpg"/>
          <p:cNvPicPr>
            <a:picLocks noChangeAspect="1"/>
          </p:cNvPicPr>
          <p:nvPr/>
        </p:nvPicPr>
        <p:blipFill>
          <a:blip r:embed="rId2">
            <a:lum bright="10000"/>
          </a:blip>
          <a:srcRect r="23958"/>
          <a:stretch>
            <a:fillRect/>
          </a:stretch>
        </p:blipFill>
        <p:spPr>
          <a:xfrm>
            <a:off x="3929074" y="0"/>
            <a:ext cx="5214958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050"/>
            <a:ext cx="8229600" cy="1143000"/>
          </a:xfrm>
          <a:solidFill>
            <a:schemeClr val="accent1">
              <a:alpha val="51000"/>
            </a:schemeClr>
          </a:solidFill>
          <a:ln>
            <a:solidFill>
              <a:schemeClr val="accent1">
                <a:shade val="95000"/>
                <a:satMod val="105000"/>
                <a:alpha val="39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E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Statistics of </a:t>
            </a:r>
            <a:r>
              <a:rPr lang="es-ES" sz="5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Imports</a:t>
            </a:r>
            <a:endParaRPr lang="es-ES_tradnl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462D-EB00-4AF5-99D9-C9218E003F03}" type="slidenum">
              <a:rPr lang="es-ES_tradnl" smtClean="0"/>
              <a:pPr/>
              <a:t>3</a:t>
            </a:fld>
            <a:endParaRPr lang="es-ES_tradn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/>
          <p:nvPr/>
        </p:nvSpPr>
        <p:spPr>
          <a:xfrm>
            <a:off x="0" y="484342"/>
            <a:ext cx="9144000" cy="658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000" kern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 pitchFamily="34" charset="0"/>
              </a:rPr>
              <a:t>Imports by country from MERCOSUR and Rest of World 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1400" kern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 pitchFamily="34" charset="0"/>
              </a:rPr>
              <a:t>(thousand USD FOB)</a:t>
            </a:r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6C042-7689-49F0-AE77-A4D865AFB37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81117" y="6508774"/>
            <a:ext cx="6334155" cy="349250"/>
          </a:xfrm>
        </p:spPr>
        <p:txBody>
          <a:bodyPr/>
          <a:lstStyle/>
          <a:p>
            <a:r>
              <a:rPr lang="en-US" dirty="0">
                <a:latin typeface="Calibri" pitchFamily="34" charset="0"/>
              </a:rPr>
              <a:t>PRELIMINARY REPORT ON PARAGUAYAN FOREIGN TRADE  - </a:t>
            </a:r>
            <a:r>
              <a:rPr lang="en-US" dirty="0">
                <a:latin typeface="Calibri" pitchFamily="34" charset="0"/>
                <a:hlinkClick r:id="rId3"/>
              </a:rPr>
              <a:t>www.cip.org.py</a:t>
            </a:r>
            <a:r>
              <a:rPr lang="en-US" dirty="0">
                <a:latin typeface="Calibri" pitchFamily="34" charset="0"/>
              </a:rPr>
              <a:t> 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BD9CDC2-E9B6-4CD0-9E25-0E2601A330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9712" y="4462918"/>
            <a:ext cx="5585364" cy="1864538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0C88F60C-DCB0-45C7-B086-7000C777583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412776"/>
            <a:ext cx="9144000" cy="289167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3" name="Text Box 5"/>
          <p:cNvSpPr txBox="1">
            <a:spLocks noChangeArrowheads="1"/>
          </p:cNvSpPr>
          <p:nvPr/>
        </p:nvSpPr>
        <p:spPr bwMode="auto">
          <a:xfrm>
            <a:off x="5257800" y="32004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ahoma" pitchFamily="34" charset="0"/>
            </a:endParaRPr>
          </a:p>
          <a:p>
            <a:pPr algn="l"/>
            <a:endParaRPr lang="en-US">
              <a:latin typeface="Tahoma" pitchFamily="34" charset="0"/>
            </a:endParaRPr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6C042-7689-49F0-AE77-A4D865AFB37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5257800" y="32004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Tahoma" pitchFamily="34" charset="0"/>
            </a:endParaRPr>
          </a:p>
          <a:p>
            <a:pPr algn="l"/>
            <a:endParaRPr lang="en-US">
              <a:latin typeface="Tahoma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 rot="16200000">
            <a:off x="-859805" y="1982184"/>
            <a:ext cx="30332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800" b="1" dirty="0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JANUARY TO DECEMBER</a:t>
            </a:r>
            <a:br>
              <a:rPr lang="es-ES_tradnl" sz="1800" b="1" dirty="0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</a:br>
            <a:r>
              <a:rPr lang="es-ES_tradnl" sz="1800" b="1" dirty="0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2018</a:t>
            </a:r>
            <a:endParaRPr lang="es-ES" sz="1800" b="1" dirty="0">
              <a:solidFill>
                <a:schemeClr val="accent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 rot="16200000">
            <a:off x="-829822" y="4939946"/>
            <a:ext cx="31005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800" b="1" dirty="0">
                <a:latin typeface="Tahoma" pitchFamily="34" charset="0"/>
                <a:cs typeface="Tahoma" pitchFamily="34" charset="0"/>
              </a:rPr>
              <a:t>JANUARY TO DECEMBER </a:t>
            </a:r>
          </a:p>
          <a:p>
            <a:r>
              <a:rPr lang="es-ES_tradnl" sz="1800" b="1" dirty="0">
                <a:latin typeface="Tahoma" pitchFamily="34" charset="0"/>
                <a:cs typeface="Tahoma" pitchFamily="34" charset="0"/>
              </a:rPr>
              <a:t>2017</a:t>
            </a:r>
            <a:endParaRPr lang="es-ES" sz="18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0" y="285728"/>
            <a:ext cx="9144000" cy="4001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000" kern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 pitchFamily="34" charset="0"/>
              </a:rPr>
              <a:t>Imports (Grafics)</a:t>
            </a:r>
            <a:endParaRPr lang="en-US" sz="1400" kern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19" name="7 Marcador de pie de página"/>
          <p:cNvSpPr txBox="1">
            <a:spLocks/>
          </p:cNvSpPr>
          <p:nvPr/>
        </p:nvSpPr>
        <p:spPr>
          <a:xfrm>
            <a:off x="1533517" y="6500834"/>
            <a:ext cx="6334155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PRELIMINARY REPORT ON PARAGUAYAN FOREIGN TRADE  -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  <a:hlinkClick r:id="rId3"/>
              </a:rPr>
              <a:t>www.cip.org.py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 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687756A-6ADB-441D-AFFF-857FEB2789F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3958"/>
          <a:stretch/>
        </p:blipFill>
        <p:spPr>
          <a:xfrm>
            <a:off x="864669" y="4309052"/>
            <a:ext cx="7867672" cy="2152444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859DC87E-B8F4-4838-81C6-16DA40AA7A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1640" y="725176"/>
            <a:ext cx="7273158" cy="312751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CB8A8C74-A42F-48BF-A620-A6EFCFEDB6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5187276"/>
            <a:ext cx="4637124" cy="1384995"/>
          </a:xfrm>
          <a:prstGeom prst="rect">
            <a:avLst/>
          </a:prstGeom>
        </p:spPr>
      </p:pic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6C042-7689-49F0-AE77-A4D865AFB37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4" name="4 Rectángulo"/>
          <p:cNvSpPr>
            <a:spLocks noChangeArrowheads="1"/>
          </p:cNvSpPr>
          <p:nvPr/>
        </p:nvSpPr>
        <p:spPr bwMode="auto">
          <a:xfrm>
            <a:off x="157124" y="5187277"/>
            <a:ext cx="3730501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7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*Preliminary statistics released by SOFIA (System for the regulation of customs duties) of the D.N.A.</a:t>
            </a:r>
          </a:p>
          <a:p>
            <a:pPr algn="l"/>
            <a:r>
              <a:rPr lang="en-US" sz="7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a) Includes paper and cardboard and their by-products, pharmaceuticals, textiles and their by-products, gems and precious metals, other consumer goods and construction material</a:t>
            </a:r>
          </a:p>
          <a:p>
            <a:pPr algn="l"/>
            <a:r>
              <a:rPr lang="en-US" sz="7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b) Includes jeeps and pick-up trucks</a:t>
            </a:r>
          </a:p>
          <a:p>
            <a:pPr algn="l"/>
            <a:r>
              <a:rPr lang="en-US" sz="7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c) Includes iron and its by-products (except hardware items), non-ferrous metals and their by-products, stones, earths and their by-products, cement and asphalt, other intermediate goods, glass and its by-products</a:t>
            </a:r>
          </a:p>
          <a:p>
            <a:pPr algn="l"/>
            <a:r>
              <a:rPr lang="en-US" sz="7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d) Not including automobiles, jeeps and pick-up trucks</a:t>
            </a:r>
          </a:p>
          <a:p>
            <a:pPr algn="l"/>
            <a:r>
              <a:rPr lang="en-US" sz="7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e) Includes agricultural equipment and accessories, hardware goods of iron and non-ferrous metals, wood products, and animals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0" y="285728"/>
            <a:ext cx="9144000" cy="658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000" kern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 pitchFamily="34" charset="0"/>
              </a:rPr>
              <a:t>Imports by Type of Goods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1400" kern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 pitchFamily="34" charset="0"/>
              </a:rPr>
              <a:t>(thousand USD FOB)</a:t>
            </a:r>
          </a:p>
        </p:txBody>
      </p:sp>
      <p:sp>
        <p:nvSpPr>
          <p:cNvPr id="10" name="9 Elipse"/>
          <p:cNvSpPr/>
          <p:nvPr/>
        </p:nvSpPr>
        <p:spPr>
          <a:xfrm>
            <a:off x="6588224" y="5643888"/>
            <a:ext cx="1584176" cy="678086"/>
          </a:xfrm>
          <a:prstGeom prst="ellipse">
            <a:avLst/>
          </a:prstGeom>
          <a:solidFill>
            <a:srgbClr val="FFFF00">
              <a:alpha val="2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67,6 %</a:t>
            </a:r>
            <a:endParaRPr lang="es-ES_tradnl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9E144F5-2910-4EEC-A2A7-BD51B47911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008" y="1147810"/>
            <a:ext cx="9036496" cy="379335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20615BEE-6CCC-49A7-9992-B973C0745C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47" y="4150505"/>
            <a:ext cx="9144000" cy="1510743"/>
          </a:xfrm>
          <a:prstGeom prst="rect">
            <a:avLst/>
          </a:prstGeom>
        </p:spPr>
      </p:pic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6C042-7689-49F0-AE77-A4D865AFB37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6" name="15 Rectángulo"/>
          <p:cNvSpPr/>
          <p:nvPr/>
        </p:nvSpPr>
        <p:spPr>
          <a:xfrm>
            <a:off x="0" y="285728"/>
            <a:ext cx="9144000" cy="6586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000" kern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Arial Rounded MT Bold" pitchFamily="34" charset="0"/>
              </a:rPr>
              <a:t>Imports by Customs Regimens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1400" kern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latin typeface="Arial Rounded MT Bold" pitchFamily="34" charset="0"/>
              </a:rPr>
              <a:t>(thousand USD FOB)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C6440A6-65F9-4538-ABED-AFC2DDDFEAA2}"/>
              </a:ext>
            </a:extLst>
          </p:cNvPr>
          <p:cNvSpPr txBox="1"/>
          <p:nvPr/>
        </p:nvSpPr>
        <p:spPr>
          <a:xfrm>
            <a:off x="3602067" y="4149080"/>
            <a:ext cx="176202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Maquila </a:t>
            </a:r>
            <a:r>
              <a:rPr lang="es-MX" sz="80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with</a:t>
            </a:r>
            <a:r>
              <a:rPr lang="es-MX" sz="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/</a:t>
            </a:r>
            <a:r>
              <a:rPr lang="es-MX" sz="80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without</a:t>
            </a:r>
            <a:r>
              <a:rPr lang="es-MX" sz="8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es-MX" sz="800" dirty="0" err="1">
                <a:solidFill>
                  <a:schemeClr val="bg1">
                    <a:lumMod val="50000"/>
                  </a:schemeClr>
                </a:solidFill>
                <a:latin typeface="+mj-lt"/>
              </a:rPr>
              <a:t>transformation</a:t>
            </a:r>
            <a:endParaRPr lang="es-MX" sz="8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342FD08C-555E-4625-89DA-EDDE994C45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598372"/>
            <a:ext cx="9144000" cy="2046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8436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exportaciones1401.jpg"/>
          <p:cNvPicPr>
            <a:picLocks noChangeAspect="1"/>
          </p:cNvPicPr>
          <p:nvPr/>
        </p:nvPicPr>
        <p:blipFill>
          <a:blip r:embed="rId2"/>
          <a:srcRect l="53459" r="5778"/>
          <a:stretch>
            <a:fillRect/>
          </a:stretch>
        </p:blipFill>
        <p:spPr>
          <a:xfrm>
            <a:off x="0" y="0"/>
            <a:ext cx="4357686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050"/>
            <a:ext cx="8229600" cy="1143000"/>
          </a:xfrm>
          <a:solidFill>
            <a:srgbClr val="C00000">
              <a:alpha val="51000"/>
            </a:srgbClr>
          </a:solidFill>
          <a:ln>
            <a:solidFill>
              <a:schemeClr val="accent1">
                <a:shade val="95000"/>
                <a:satMod val="105000"/>
                <a:alpha val="39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s-E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Statistics of Exports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9462D-EB00-4AF5-99D9-C9218E003F03}" type="slidenum">
              <a:rPr lang="es-ES_tradnl" smtClean="0"/>
              <a:pPr/>
              <a:t>8</a:t>
            </a:fld>
            <a:endParaRPr lang="es-ES_tradn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6C042-7689-49F0-AE77-A4D865AFB37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>
            <a:off x="0" y="428604"/>
            <a:ext cx="9144000" cy="65864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2000" kern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 pitchFamily="34" charset="0"/>
              </a:rPr>
              <a:t>Exports by country from MERCOSUR and Rest of World </a:t>
            </a:r>
          </a:p>
          <a:p>
            <a:pPr marL="342900" lvl="0" indent="-34290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US" sz="1400" kern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 pitchFamily="34" charset="0"/>
              </a:rPr>
              <a:t>(thousand USD FOB)</a:t>
            </a:r>
          </a:p>
        </p:txBody>
      </p:sp>
      <p:sp>
        <p:nvSpPr>
          <p:cNvPr id="14" name="7 Marcador de pie de página"/>
          <p:cNvSpPr txBox="1">
            <a:spLocks/>
          </p:cNvSpPr>
          <p:nvPr/>
        </p:nvSpPr>
        <p:spPr>
          <a:xfrm>
            <a:off x="1533517" y="6500834"/>
            <a:ext cx="6334155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PRELIMINARY REPORT ON PARAGUAYAN FOREIGN TRADE  -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  <a:hlinkClick r:id="rId3"/>
              </a:rPr>
              <a:t>www.cip.org.py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Times New Roman" pitchFamily="18" charset="0"/>
              </a:rPr>
              <a:t> 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7C9B655-B3F6-4AC5-AB88-6E17EEB656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1760" y="4621134"/>
            <a:ext cx="4747182" cy="1783646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2B899624-1CB7-4325-9F05-960B85227F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16372" y="1553267"/>
            <a:ext cx="9144000" cy="266709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9438</TotalTime>
  <Words>435</Words>
  <Application>Microsoft Office PowerPoint</Application>
  <PresentationFormat>Presentación en pantalla (4:3)</PresentationFormat>
  <Paragraphs>69</Paragraphs>
  <Slides>12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Arial Rounded MT Bold</vt:lpstr>
      <vt:lpstr>Calibri</vt:lpstr>
      <vt:lpstr>Tahoma</vt:lpstr>
      <vt:lpstr>Times New Roman</vt:lpstr>
      <vt:lpstr>Tema de Office</vt:lpstr>
      <vt:lpstr>Preliminary Report on Paraguayan Foreign Trade</vt:lpstr>
      <vt:lpstr>Balance of Goods In thousands of dollars FOB</vt:lpstr>
      <vt:lpstr>Statistics of Imports</vt:lpstr>
      <vt:lpstr>Presentación de PowerPoint</vt:lpstr>
      <vt:lpstr>Presentación de PowerPoint</vt:lpstr>
      <vt:lpstr>Presentación de PowerPoint</vt:lpstr>
      <vt:lpstr>Presentación de PowerPoint</vt:lpstr>
      <vt:lpstr>Statistics of Exports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>Centro de importadores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Nombre de tu país</dc:title>
  <dc:subject/>
  <dc:creator>Usuario</dc:creator>
  <cp:keywords/>
  <dc:description/>
  <cp:lastModifiedBy>User</cp:lastModifiedBy>
  <cp:revision>692</cp:revision>
  <cp:lastPrinted>2019-01-16T14:58:04Z</cp:lastPrinted>
  <dcterms:created xsi:type="dcterms:W3CDTF">2010-03-04T14:40:47Z</dcterms:created>
  <dcterms:modified xsi:type="dcterms:W3CDTF">2019-01-16T14:58:53Z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TC010183713082</vt:lpwstr>
  </property>
</Properties>
</file>