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3" r:id="rId3"/>
    <p:sldId id="257" r:id="rId4"/>
    <p:sldId id="259" r:id="rId5"/>
    <p:sldId id="262" r:id="rId6"/>
    <p:sldId id="276" r:id="rId7"/>
    <p:sldId id="264" r:id="rId8"/>
    <p:sldId id="266" r:id="rId9"/>
    <p:sldId id="277" r:id="rId10"/>
    <p:sldId id="290" r:id="rId11"/>
    <p:sldId id="278" r:id="rId12"/>
    <p:sldId id="267" r:id="rId13"/>
    <p:sldId id="279" r:id="rId14"/>
    <p:sldId id="280" r:id="rId15"/>
    <p:sldId id="289" r:id="rId16"/>
    <p:sldId id="268" r:id="rId17"/>
    <p:sldId id="269" r:id="rId18"/>
    <p:sldId id="282" r:id="rId19"/>
    <p:sldId id="270" r:id="rId20"/>
    <p:sldId id="286" r:id="rId21"/>
    <p:sldId id="287" r:id="rId22"/>
    <p:sldId id="283" r:id="rId23"/>
    <p:sldId id="284" r:id="rId24"/>
    <p:sldId id="285" r:id="rId25"/>
    <p:sldId id="272" r:id="rId26"/>
    <p:sldId id="288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dro:Downloads:Importaciones%20Totales%20-%20GraficoDobleEj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dro:Documents:CIP:2do%20avance:INDICE%20DE%20CONTRABAN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8"/>
  <c:chart>
    <c:plotArea>
      <c:layout>
        <c:manualLayout>
          <c:layoutTarget val="inner"/>
          <c:xMode val="edge"/>
          <c:yMode val="edge"/>
          <c:x val="9.7071495213833431E-2"/>
          <c:y val="2.527813411542951E-2"/>
          <c:w val="0.83259222675552702"/>
          <c:h val="0.88977340242690117"/>
        </c:manualLayout>
      </c:layout>
      <c:barChart>
        <c:barDir val="col"/>
        <c:grouping val="clustered"/>
        <c:ser>
          <c:idx val="1"/>
          <c:order val="0"/>
          <c:tx>
            <c:strRef>
              <c:f>'CIP-GrafImpLineal'!$A$26</c:f>
              <c:strCache>
                <c:ptCount val="1"/>
                <c:pt idx="0">
                  <c:v>Importaciones Totales</c:v>
                </c:pt>
              </c:strCache>
            </c:strRef>
          </c:tx>
          <c:trendline>
            <c:trendlineType val="linear"/>
          </c:trendline>
          <c:cat>
            <c:numRef>
              <c:f>'CIP-GrafImpLineal'!$W$25:$AA$25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'CIP-GrafImpLineal'!$W$26:$AA$26</c:f>
              <c:numCache>
                <c:formatCode>#,##0</c:formatCode>
                <c:ptCount val="5"/>
                <c:pt idx="0">
                  <c:v>11548962.999999998</c:v>
                </c:pt>
                <c:pt idx="1">
                  <c:v>10756390.999999998</c:v>
                </c:pt>
                <c:pt idx="2">
                  <c:v>11302069.000000002</c:v>
                </c:pt>
                <c:pt idx="3">
                  <c:v>11299326.999999998</c:v>
                </c:pt>
                <c:pt idx="4">
                  <c:v>9529304.9999999981</c:v>
                </c:pt>
              </c:numCache>
            </c:numRef>
          </c:val>
        </c:ser>
        <c:dLbls/>
        <c:axId val="51107712"/>
        <c:axId val="51109248"/>
      </c:barChart>
      <c:lineChart>
        <c:grouping val="standard"/>
        <c:ser>
          <c:idx val="2"/>
          <c:order val="1"/>
          <c:spPr>
            <a:ln w="28575">
              <a:noFill/>
            </a:ln>
          </c:spPr>
          <c:marker>
            <c:symbol val="square"/>
            <c:size val="16"/>
            <c:spPr>
              <a:solidFill>
                <a:srgbClr val="FFFF00"/>
              </a:solidFill>
              <a:ln>
                <a:noFill/>
              </a:ln>
            </c:spPr>
          </c:marker>
          <c:dLbls>
            <c:dLbl>
              <c:idx val="0"/>
              <c:delete val="1"/>
            </c:dLbl>
            <c:dLbl>
              <c:idx val="1"/>
              <c:layout>
                <c:manualLayout>
                  <c:x val="-5.6057713844098911E-2"/>
                  <c:y val="-0.28047801725933608"/>
                </c:manualLayout>
              </c:layout>
              <c:showVal val="1"/>
            </c:dLbl>
            <c:dLbl>
              <c:idx val="2"/>
              <c:layout>
                <c:manualLayout>
                  <c:x val="-5.2854415910150415E-2"/>
                  <c:y val="-0.10199200627612202"/>
                </c:manualLayout>
              </c:layout>
              <c:showVal val="1"/>
            </c:dLbl>
            <c:dLbl>
              <c:idx val="3"/>
              <c:layout>
                <c:manualLayout>
                  <c:x val="-6.0862660745021724E-2"/>
                  <c:y val="-0.22310751372901799"/>
                </c:manualLayout>
              </c:layout>
              <c:showVal val="1"/>
            </c:dLbl>
            <c:dLbl>
              <c:idx val="4"/>
              <c:layout>
                <c:manualLayout>
                  <c:x val="-5.926101177804742E-2"/>
                  <c:y val="-0.5960157866760911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2000"/>
                </a:pPr>
                <a:endParaRPr lang="es-ES_tradnl"/>
              </a:p>
            </c:txPr>
            <c:showVal val="1"/>
          </c:dLbls>
          <c:val>
            <c:numRef>
              <c:f>'CIP-GrafImpLineal'!$W$27:$AA$27</c:f>
              <c:numCache>
                <c:formatCode>0.0%</c:formatCode>
                <c:ptCount val="5"/>
                <c:pt idx="0">
                  <c:v>0.18608778987342806</c:v>
                </c:pt>
                <c:pt idx="1">
                  <c:v>-7.3683822017998404E-2</c:v>
                </c:pt>
                <c:pt idx="2">
                  <c:v>4.8281248327186804E-2</c:v>
                </c:pt>
                <c:pt idx="3" formatCode="0.00%">
                  <c:v>-2.4262557590103406E-4</c:v>
                </c:pt>
                <c:pt idx="4">
                  <c:v>-0.15664840435070804</c:v>
                </c:pt>
              </c:numCache>
            </c:numRef>
          </c:val>
        </c:ser>
        <c:dLbls/>
        <c:marker val="1"/>
        <c:axId val="51587712"/>
        <c:axId val="51586176"/>
      </c:lineChart>
      <c:catAx>
        <c:axId val="5110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51109248"/>
        <c:crosses val="autoZero"/>
        <c:auto val="1"/>
        <c:lblAlgn val="ctr"/>
        <c:lblOffset val="100"/>
      </c:catAx>
      <c:valAx>
        <c:axId val="51109248"/>
        <c:scaling>
          <c:orientation val="minMax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51107712"/>
        <c:crosses val="autoZero"/>
        <c:crossBetween val="between"/>
      </c:valAx>
      <c:valAx>
        <c:axId val="51586176"/>
        <c:scaling>
          <c:orientation val="minMax"/>
        </c:scaling>
        <c:axPos val="r"/>
        <c:numFmt formatCode="0.0%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51587712"/>
        <c:crosses val="max"/>
        <c:crossBetween val="between"/>
      </c:valAx>
      <c:catAx>
        <c:axId val="51587712"/>
        <c:scaling>
          <c:orientation val="minMax"/>
        </c:scaling>
        <c:delete val="1"/>
        <c:axPos val="b"/>
        <c:numFmt formatCode="0.0%" sourceLinked="1"/>
        <c:tickLblPos val="nextTo"/>
        <c:crossAx val="51586176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_tradnl"/>
  <c:style val="25"/>
  <c:chart>
    <c:view3D>
      <c:rAngAx val="1"/>
    </c:view3D>
    <c:plotArea>
      <c:layout>
        <c:manualLayout>
          <c:layoutTarget val="inner"/>
          <c:xMode val="edge"/>
          <c:yMode val="edge"/>
          <c:x val="0.17862945783801801"/>
          <c:y val="6.9216627921845214E-2"/>
          <c:w val="0.77727821908676809"/>
          <c:h val="0.58173515311715895"/>
        </c:manualLayout>
      </c:layout>
      <c:bar3DChart>
        <c:barDir val="col"/>
        <c:grouping val="clustered"/>
        <c:ser>
          <c:idx val="0"/>
          <c:order val="0"/>
          <c:cat>
            <c:strRef>
              <c:f>Hoja1!$G$4:$G$12</c:f>
              <c:strCache>
                <c:ptCount val="9"/>
                <c:pt idx="0">
                  <c:v>Argentina</c:v>
                </c:pt>
                <c:pt idx="1">
                  <c:v>Paraguay (*)</c:v>
                </c:pt>
                <c:pt idx="2">
                  <c:v>Brasil</c:v>
                </c:pt>
                <c:pt idx="3">
                  <c:v>Bolivia (*)</c:v>
                </c:pt>
                <c:pt idx="4">
                  <c:v>Ecuador</c:v>
                </c:pt>
                <c:pt idx="5">
                  <c:v>Uruguay</c:v>
                </c:pt>
                <c:pt idx="6">
                  <c:v>Suiza (*)</c:v>
                </c:pt>
                <c:pt idx="7">
                  <c:v>Perú</c:v>
                </c:pt>
                <c:pt idx="8">
                  <c:v>Chile</c:v>
                </c:pt>
              </c:strCache>
            </c:strRef>
          </c:cat>
          <c:val>
            <c:numRef>
              <c:f>Hoja1!$H$4:$H$12</c:f>
              <c:numCache>
                <c:formatCode>[$$-45C]\ #,##0</c:formatCode>
                <c:ptCount val="9"/>
                <c:pt idx="0">
                  <c:v>2320</c:v>
                </c:pt>
                <c:pt idx="1">
                  <c:v>2275</c:v>
                </c:pt>
                <c:pt idx="2">
                  <c:v>1925</c:v>
                </c:pt>
                <c:pt idx="3">
                  <c:v>1745</c:v>
                </c:pt>
                <c:pt idx="4">
                  <c:v>1520</c:v>
                </c:pt>
                <c:pt idx="5">
                  <c:v>1440</c:v>
                </c:pt>
                <c:pt idx="6">
                  <c:v>1440</c:v>
                </c:pt>
                <c:pt idx="7">
                  <c:v>1010</c:v>
                </c:pt>
                <c:pt idx="8">
                  <c:v>860</c:v>
                </c:pt>
              </c:numCache>
            </c:numRef>
          </c:val>
        </c:ser>
        <c:dLbls/>
        <c:shape val="box"/>
        <c:axId val="51608192"/>
        <c:axId val="51634560"/>
        <c:axId val="0"/>
      </c:bar3DChart>
      <c:catAx>
        <c:axId val="5160819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51634560"/>
        <c:crosses val="autoZero"/>
        <c:auto val="1"/>
        <c:lblAlgn val="ctr"/>
        <c:lblOffset val="100"/>
      </c:catAx>
      <c:valAx>
        <c:axId val="51634560"/>
        <c:scaling>
          <c:orientation val="minMax"/>
        </c:scaling>
        <c:axPos val="l"/>
        <c:majorGridlines/>
        <c:numFmt formatCode="[$$-45C]\ #,##0" sourceLinked="1"/>
        <c:tickLblPos val="nextTo"/>
        <c:txPr>
          <a:bodyPr/>
          <a:lstStyle/>
          <a:p>
            <a:pPr>
              <a:defRPr lang="es-ES"/>
            </a:pPr>
            <a:endParaRPr lang="es-ES_tradnl"/>
          </a:p>
        </c:txPr>
        <c:crossAx val="51608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_tradn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Tuesday, February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Tuesday, February 09,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AD8CDC4-3D19-4983-B478-82F6B8E5AB66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385921-A91A-409C-921C-0E0EC1E750EC}" type="datetime2">
              <a:rPr lang="en-US" smtClean="0"/>
              <a:pPr/>
              <a:t>Tuesday, February 09,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</p:sldLayoutIdLst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.I.P. -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99" y="903492"/>
            <a:ext cx="2225777" cy="262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9569" y="3532211"/>
            <a:ext cx="5724862" cy="998956"/>
          </a:xfrm>
        </p:spPr>
        <p:txBody>
          <a:bodyPr/>
          <a:lstStyle/>
          <a:p>
            <a:r>
              <a:rPr lang="es-ES" b="1" dirty="0" smtClean="0"/>
              <a:t>CIP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31986" y="5383161"/>
            <a:ext cx="9175986" cy="1007200"/>
          </a:xfrm>
        </p:spPr>
        <p:txBody>
          <a:bodyPr>
            <a:noAutofit/>
          </a:bodyPr>
          <a:lstStyle/>
          <a:p>
            <a:r>
              <a:rPr lang="es-ES" sz="7200" i="1" dirty="0" smtClean="0">
                <a:solidFill>
                  <a:schemeClr val="tx1">
                    <a:lumMod val="85000"/>
                  </a:schemeClr>
                </a:solidFill>
                <a:latin typeface="Berlin Sans FB" pitchFamily="34" charset="0"/>
              </a:rPr>
              <a:t>7 6  a ñ o s</a:t>
            </a:r>
            <a:endParaRPr lang="es-ES" sz="7200" i="1" dirty="0">
              <a:solidFill>
                <a:schemeClr val="tx1">
                  <a:lumMod val="85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66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cover dir="d"/>
      </p:transition>
    </mc:Choice>
    <mc:Fallback>
      <p:transition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6716" y="798842"/>
            <a:ext cx="8162365" cy="914400"/>
          </a:xfrm>
        </p:spPr>
        <p:txBody>
          <a:bodyPr/>
          <a:lstStyle/>
          <a:p>
            <a:r>
              <a:rPr lang="es-ES" dirty="0" smtClean="0"/>
              <a:t>Paraguay: Importaciones </a:t>
            </a:r>
            <a:r>
              <a:rPr lang="es-ES" sz="4000" dirty="0" smtClean="0"/>
              <a:t>2011-2015</a:t>
            </a:r>
            <a:endParaRPr lang="es-ES" sz="4000" dirty="0"/>
          </a:p>
        </p:txBody>
      </p:sp>
      <p:graphicFrame>
        <p:nvGraphicFramePr>
          <p:cNvPr id="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978674"/>
              </p:ext>
            </p:extLst>
          </p:nvPr>
        </p:nvGraphicFramePr>
        <p:xfrm>
          <a:off x="415925" y="1592306"/>
          <a:ext cx="8534057" cy="526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4837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02" y="14607"/>
            <a:ext cx="9180958" cy="685799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775" y="4330700"/>
            <a:ext cx="91418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…</a:t>
            </a:r>
            <a:r>
              <a:rPr lang="es-E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Tormenta perfecta?</a:t>
            </a:r>
          </a:p>
          <a:p>
            <a:endParaRPr lang="es-ES" sz="40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s-E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Caída Importaciones, Exportaciones, Inflación disparando, Dólar Alto, Crisis Regional, Fenómeno “El Niño”, Emergencia Sanitaria…</a:t>
            </a:r>
            <a:endParaRPr lang="es-E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8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ercio-internacional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725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732" y="2590800"/>
            <a:ext cx="3638268" cy="3131126"/>
          </a:xfrm>
          <a:solidFill>
            <a:schemeClr val="lt1">
              <a:alpha val="2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Estudio del CIP:</a:t>
            </a:r>
            <a:r>
              <a:rPr lang="es-ES" sz="2800" dirty="0" smtClean="0">
                <a:solidFill>
                  <a:srgbClr val="FFFF00"/>
                </a:solidFill>
                <a:effectLst/>
              </a:rPr>
              <a:t> </a:t>
            </a:r>
            <a:br>
              <a:rPr lang="es-ES" sz="2800" dirty="0" smtClean="0">
                <a:solidFill>
                  <a:srgbClr val="FFFF00"/>
                </a:solidFill>
                <a:effectLst/>
              </a:rPr>
            </a:b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focaliza en identificar </a:t>
            </a: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/>
            </a:r>
            <a:b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s-E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sobrecostos </a:t>
            </a: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 </a:t>
            </a:r>
            <a:r>
              <a:rPr lang="es-ES" sz="4400" b="1" dirty="0" smtClean="0">
                <a:solidFill>
                  <a:srgbClr val="FFFF00"/>
                </a:solidFill>
                <a:effectLst/>
              </a:rPr>
              <a:t>Importación</a:t>
            </a:r>
            <a:endParaRPr lang="es-E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1300" y="5899726"/>
            <a:ext cx="5987845" cy="701000"/>
          </a:xfrm>
        </p:spPr>
        <p:txBody>
          <a:bodyPr>
            <a:noAutofit/>
          </a:bodyPr>
          <a:lstStyle/>
          <a:p>
            <a:pPr algn="l"/>
            <a:r>
              <a:rPr lang="es-ES" sz="2400" b="1" i="1" dirty="0" smtClean="0">
                <a:solidFill>
                  <a:schemeClr val="tx1"/>
                </a:solidFill>
              </a:rPr>
              <a:t>Reducir, eliminar, mejorar…</a:t>
            </a:r>
          </a:p>
        </p:txBody>
      </p:sp>
    </p:spTree>
    <p:extLst>
      <p:ext uri="{BB962C8B-B14F-4D97-AF65-F5344CB8AC3E}">
        <p14:creationId xmlns:p14="http://schemas.microsoft.com/office/powerpoint/2010/main" xmlns="" val="1094799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987" y="742462"/>
            <a:ext cx="9367352" cy="58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14923" y="136769"/>
            <a:ext cx="8564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dirty="0" smtClean="0"/>
              <a:t>Costos de Importación como % del valor del Producto </a:t>
            </a:r>
            <a:r>
              <a:rPr lang="es-ES" sz="2400" dirty="0" smtClean="0"/>
              <a:t>(no incluye Flete)</a:t>
            </a:r>
            <a:endParaRPr lang="es-ES" sz="2400" dirty="0"/>
          </a:p>
        </p:txBody>
      </p:sp>
      <p:sp>
        <p:nvSpPr>
          <p:cNvPr id="4" name="8 CuadroTexto"/>
          <p:cNvSpPr txBox="1"/>
          <p:nvPr/>
        </p:nvSpPr>
        <p:spPr>
          <a:xfrm>
            <a:off x="0" y="6545385"/>
            <a:ext cx="914400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u="sng" dirty="0" smtClean="0">
                <a:solidFill>
                  <a:srgbClr val="FFFFFF"/>
                </a:solidFill>
              </a:rPr>
              <a:t>Fuente</a:t>
            </a:r>
            <a:r>
              <a:rPr lang="es-ES" sz="1400" dirty="0" smtClean="0">
                <a:solidFill>
                  <a:srgbClr val="FFFFFF"/>
                </a:solidFill>
              </a:rPr>
              <a:t>: Elaboración propia en base a entrevistas a empresas importadoras (2014/2015)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50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400" dirty="0" smtClean="0"/>
              <a:t>Conclusiones Estudio del CIP</a:t>
            </a:r>
            <a:endParaRPr lang="es-ES" sz="4400" dirty="0"/>
          </a:p>
        </p:txBody>
      </p:sp>
      <p:sp>
        <p:nvSpPr>
          <p:cNvPr id="4" name="Rectángulo 3"/>
          <p:cNvSpPr/>
          <p:nvPr/>
        </p:nvSpPr>
        <p:spPr>
          <a:xfrm>
            <a:off x="886934" y="1753552"/>
            <a:ext cx="7530925" cy="3785652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742950" indent="-742950"/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	Sobrecostos </a:t>
            </a:r>
            <a:r>
              <a:rPr lang="es-ES" sz="4000" b="1" i="1" dirty="0">
                <a:solidFill>
                  <a:schemeClr val="tx2">
                    <a:lumMod val="75000"/>
                  </a:schemeClr>
                </a:solidFill>
              </a:rPr>
              <a:t>originados por legislaciones y normativas que ya no se </a:t>
            </a:r>
            <a:r>
              <a:rPr lang="es-ES" sz="4000" b="1" i="1" dirty="0" smtClean="0">
                <a:solidFill>
                  <a:schemeClr val="tx2">
                    <a:lumMod val="75000"/>
                  </a:schemeClr>
                </a:solidFill>
              </a:rPr>
              <a:t>justifican, </a:t>
            </a:r>
            <a:r>
              <a:rPr lang="es-ES" sz="4000" b="1" i="1" dirty="0">
                <a:solidFill>
                  <a:schemeClr val="tx2">
                    <a:lumMod val="75000"/>
                  </a:schemeClr>
                </a:solidFill>
              </a:rPr>
              <a:t>y que en algunos casos alientan la corrupción requieren ser revisados con urgencia.</a:t>
            </a:r>
          </a:p>
        </p:txBody>
      </p:sp>
    </p:spTree>
    <p:extLst>
      <p:ext uri="{BB962C8B-B14F-4D97-AF65-F5344CB8AC3E}">
        <p14:creationId xmlns:p14="http://schemas.microsoft.com/office/powerpoint/2010/main" xmlns="" val="265229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6382" y="42646"/>
            <a:ext cx="8229600" cy="792089"/>
          </a:xfrm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accent1"/>
                </a:solidFill>
              </a:rPr>
              <a:t>Paraguay: Costos de </a:t>
            </a:r>
            <a:r>
              <a:rPr lang="es-ES" sz="3000" dirty="0">
                <a:solidFill>
                  <a:schemeClr val="accent1"/>
                </a:solidFill>
              </a:rPr>
              <a:t>Importación.</a:t>
            </a:r>
            <a:r>
              <a:rPr lang="es-ES" sz="2400" dirty="0">
                <a:solidFill>
                  <a:schemeClr val="accent1"/>
                </a:solidFill>
              </a:rPr>
              <a:t> </a:t>
            </a:r>
            <a:r>
              <a:rPr lang="es-ES" sz="2400" dirty="0" err="1">
                <a:solidFill>
                  <a:schemeClr val="accent1"/>
                </a:solidFill>
              </a:rPr>
              <a:t>Doing</a:t>
            </a:r>
            <a:r>
              <a:rPr lang="es-ES" sz="2400" dirty="0">
                <a:solidFill>
                  <a:schemeClr val="accent1"/>
                </a:solidFill>
              </a:rPr>
              <a:t> B. 2015 </a:t>
            </a:r>
            <a:endParaRPr lang="es-ES" sz="3000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1966" y="834735"/>
            <a:ext cx="7678026" cy="1200328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Objetivos del CIP para mejorar competitividad</a:t>
            </a:r>
            <a:endParaRPr lang="es-E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/>
                </a:solidFill>
              </a:rPr>
              <a:t>                             </a:t>
            </a:r>
            <a:r>
              <a:rPr lang="es-ES" dirty="0" smtClean="0">
                <a:solidFill>
                  <a:schemeClr val="tx1"/>
                </a:solidFill>
              </a:rPr>
              <a:t>Reducción costos (entre 600 a 900$)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75799" y="63555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(*) Países mediterráneos</a:t>
            </a:r>
            <a:endParaRPr lang="es-ES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10733"/>
              </p:ext>
            </p:extLst>
          </p:nvPr>
        </p:nvGraphicFramePr>
        <p:xfrm>
          <a:off x="3683414" y="2404412"/>
          <a:ext cx="51125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6602792"/>
              </p:ext>
            </p:extLst>
          </p:nvPr>
        </p:nvGraphicFramePr>
        <p:xfrm>
          <a:off x="275799" y="1732506"/>
          <a:ext cx="3024336" cy="4347934"/>
        </p:xfrm>
        <a:graphic>
          <a:graphicData uri="http://schemas.openxmlformats.org/drawingml/2006/table">
            <a:tbl>
              <a:tblPr/>
              <a:tblGrid>
                <a:gridCol w="1615182"/>
                <a:gridCol w="1409154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PAIS</a:t>
                      </a:r>
                      <a:endParaRPr lang="es-ES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 </a:t>
                      </a:r>
                      <a:r>
                        <a:rPr lang="es-ES" sz="2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</a:t>
                      </a:r>
                      <a:r>
                        <a:rPr lang="es-ES" sz="2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s-E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$ 2.320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l" fontAlgn="b"/>
                      <a:r>
                        <a:rPr lang="es-E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 </a:t>
                      </a:r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</a:t>
                      </a:r>
                      <a:endParaRPr lang="es-E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$ 2.275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$ 1.925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Bolivia </a:t>
                      </a:r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</a:t>
                      </a:r>
                      <a:endParaRPr lang="es-ES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$ 1.745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$ 1.520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Uruguay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$ 1.440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047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Suiza </a:t>
                      </a:r>
                      <a:r>
                        <a:rPr lang="es-ES_tradn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</a:t>
                      </a:r>
                      <a:endParaRPr lang="es-ES_tradnl" sz="2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$ 1.440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88894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Perú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$ 1.010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47">
                <a:tc>
                  <a:txBody>
                    <a:bodyPr/>
                    <a:lstStyle/>
                    <a:p>
                      <a:pPr algn="l" fontAlgn="b"/>
                      <a:r>
                        <a:rPr lang="es-ES" sz="2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$ 860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Conector angular 5"/>
          <p:cNvCxnSpPr/>
          <p:nvPr/>
        </p:nvCxnSpPr>
        <p:spPr>
          <a:xfrm>
            <a:off x="5436096" y="2962982"/>
            <a:ext cx="864096" cy="50405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lamada ovalada 14"/>
          <p:cNvSpPr/>
          <p:nvPr/>
        </p:nvSpPr>
        <p:spPr>
          <a:xfrm>
            <a:off x="6516215" y="2046471"/>
            <a:ext cx="1889511" cy="1168539"/>
          </a:xfrm>
          <a:prstGeom prst="wedgeEllipseCallout">
            <a:avLst>
              <a:gd name="adj1" fmla="val -59207"/>
              <a:gd name="adj2" fmla="val 37104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ctr">
            <a:spAutoFit/>
          </a:bodyPr>
          <a:lstStyle/>
          <a:p>
            <a:pPr algn="ctr"/>
            <a:r>
              <a:rPr lang="es-ES" sz="2400" dirty="0" smtClean="0"/>
              <a:t>Bolivia</a:t>
            </a:r>
          </a:p>
          <a:p>
            <a:pPr algn="ctr"/>
            <a:r>
              <a:rPr lang="es-ES" sz="2400" dirty="0" smtClean="0"/>
              <a:t>- 530 $</a:t>
            </a:r>
            <a:endParaRPr lang="es-ES" sz="2400" dirty="0"/>
          </a:p>
        </p:txBody>
      </p:sp>
      <p:cxnSp>
        <p:nvCxnSpPr>
          <p:cNvPr id="18" name="Conector recto de flecha 17"/>
          <p:cNvCxnSpPr/>
          <p:nvPr/>
        </p:nvCxnSpPr>
        <p:spPr>
          <a:xfrm flipH="1">
            <a:off x="5436096" y="3803345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lamada ovalada 21"/>
          <p:cNvSpPr/>
          <p:nvPr/>
        </p:nvSpPr>
        <p:spPr>
          <a:xfrm>
            <a:off x="7740352" y="2916738"/>
            <a:ext cx="1403648" cy="1168539"/>
          </a:xfrm>
          <a:prstGeom prst="wedgeEllipseCallout">
            <a:avLst>
              <a:gd name="adj1" fmla="val -60098"/>
              <a:gd name="adj2" fmla="val 28873"/>
            </a:avLst>
          </a:prstGeom>
          <a:solidFill>
            <a:schemeClr val="accent2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rtlCol="0" anchor="ctr">
            <a:spAutoFit/>
          </a:bodyPr>
          <a:lstStyle/>
          <a:p>
            <a:pPr algn="ctr"/>
            <a:r>
              <a:rPr lang="es-ES" sz="2400" dirty="0" smtClean="0"/>
              <a:t>Suiza-835 $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153027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0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-265470" y="6186496"/>
            <a:ext cx="3922680" cy="701000"/>
          </a:xfrm>
        </p:spPr>
        <p:txBody>
          <a:bodyPr/>
          <a:lstStyle/>
          <a:p>
            <a:pPr algn="r"/>
            <a:r>
              <a:rPr lang="es-ES" b="1" dirty="0" smtClean="0">
                <a:solidFill>
                  <a:schemeClr val="bg1"/>
                </a:solidFill>
              </a:rPr>
              <a:t>Ley del MRE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5 Imagen" descr="mujer-estresada-anteoj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64" y="0"/>
            <a:ext cx="52737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8357" y="201557"/>
            <a:ext cx="4059238" cy="4848195"/>
          </a:xfrm>
        </p:spPr>
        <p:txBody>
          <a:bodyPr/>
          <a:lstStyle/>
          <a:p>
            <a:pPr algn="l"/>
            <a:r>
              <a:rPr lang="es-ES" sz="4000" b="1" dirty="0" smtClean="0">
                <a:solidFill>
                  <a:schemeClr val="bg1"/>
                </a:solidFill>
                <a:latin typeface="Maiandra GD" pitchFamily="34" charset="0"/>
              </a:rPr>
              <a:t>Paraguay, </a:t>
            </a:r>
            <a:r>
              <a:rPr lang="es-ES" sz="4400" b="1" u="sng" dirty="0" smtClean="0">
                <a:solidFill>
                  <a:schemeClr val="bg1"/>
                </a:solidFill>
                <a:latin typeface="Maiandra GD" pitchFamily="34" charset="0"/>
              </a:rPr>
              <a:t>único país </a:t>
            </a:r>
            <a:r>
              <a:rPr lang="es-ES" sz="4400" b="1" dirty="0" smtClean="0">
                <a:solidFill>
                  <a:schemeClr val="bg1"/>
                </a:solidFill>
                <a:latin typeface="Maiandra GD" pitchFamily="34" charset="0"/>
              </a:rPr>
              <a:t>que grava las Importaciones </a:t>
            </a:r>
            <a:r>
              <a:rPr lang="es-ES" sz="4000" b="1" dirty="0" smtClean="0">
                <a:solidFill>
                  <a:schemeClr val="bg1"/>
                </a:solidFill>
                <a:latin typeface="Maiandra GD" pitchFamily="34" charset="0"/>
              </a:rPr>
              <a:t>cobrando </a:t>
            </a:r>
            <a:r>
              <a:rPr lang="es-ES" sz="4000" b="1" dirty="0" err="1" smtClean="0">
                <a:solidFill>
                  <a:schemeClr val="bg1"/>
                </a:solidFill>
                <a:latin typeface="Maiandra GD" pitchFamily="34" charset="0"/>
              </a:rPr>
              <a:t>Visación</a:t>
            </a:r>
            <a:r>
              <a:rPr lang="es-ES" sz="4000" b="1" dirty="0" smtClean="0">
                <a:solidFill>
                  <a:schemeClr val="bg1"/>
                </a:solidFill>
                <a:latin typeface="Maiandra GD" pitchFamily="34" charset="0"/>
              </a:rPr>
              <a:t> Consular</a:t>
            </a:r>
            <a:endParaRPr lang="es-ES" sz="36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20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1035429"/>
            <a:ext cx="4282342" cy="380193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0571" y="4858376"/>
            <a:ext cx="5877135" cy="914400"/>
          </a:xfrm>
        </p:spPr>
        <p:txBody>
          <a:bodyPr/>
          <a:lstStyle/>
          <a:p>
            <a:r>
              <a:rPr lang="es-ES" sz="4200" dirty="0" smtClean="0"/>
              <a:t>Paraguay, único país que comisiona funcionarios de Aduanas y Puertos a países extranjeros, encareciendo 100$ por cada operación en dichos puertos.</a:t>
            </a:r>
            <a:endParaRPr lang="es-ES" sz="4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2522" y="5705848"/>
            <a:ext cx="8330661" cy="958908"/>
          </a:xfrm>
        </p:spPr>
        <p:txBody>
          <a:bodyPr>
            <a:normAutofit/>
          </a:bodyPr>
          <a:lstStyle/>
          <a:p>
            <a:pPr algn="l"/>
            <a:r>
              <a:rPr lang="es-ES" sz="2800" i="1" dirty="0" smtClean="0">
                <a:solidFill>
                  <a:schemeClr val="tx1"/>
                </a:solidFill>
              </a:rPr>
              <a:t>50 Millones de Dólares </a:t>
            </a:r>
            <a:r>
              <a:rPr lang="es-ES" sz="2400" i="1" dirty="0" smtClean="0">
                <a:solidFill>
                  <a:schemeClr val="tx1"/>
                </a:solidFill>
              </a:rPr>
              <a:t>al año de sobrecosto a las importaciones.</a:t>
            </a:r>
          </a:p>
          <a:p>
            <a:pPr algn="l"/>
            <a:r>
              <a:rPr lang="es-ES" sz="2400" i="1" dirty="0" smtClean="0">
                <a:solidFill>
                  <a:schemeClr val="tx1"/>
                </a:solidFill>
              </a:rPr>
              <a:t>FUENTE: ESTUDIOS DE COSTOS CIP 2015</a:t>
            </a:r>
            <a:endParaRPr lang="es-E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5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9514"/>
            <a:ext cx="8229600" cy="584776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Sobrecostos 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que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ya no se justifican.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5154" y="2336686"/>
            <a:ext cx="521046" cy="707886"/>
          </a:xfrm>
          <a:prstGeom prst="rect">
            <a:avLst/>
          </a:prstGeom>
          <a:noFill/>
          <a:effectLst>
            <a:glow rad="101600">
              <a:srgbClr val="FFB039">
                <a:alpha val="75000"/>
              </a:srgb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95D1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</a:p>
        </p:txBody>
      </p:sp>
      <p:pic>
        <p:nvPicPr>
          <p:cNvPr id="9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404" y="2336686"/>
            <a:ext cx="3725862" cy="190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549574" y="3248980"/>
            <a:ext cx="2952328" cy="79208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95D1D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06725" y="2140947"/>
            <a:ext cx="524186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PY" sz="2400" b="1" dirty="0">
                <a:solidFill>
                  <a:srgbClr val="895D1D"/>
                </a:solidFill>
              </a:rPr>
              <a:t>Dto. ANNP y DNA: </a:t>
            </a:r>
            <a:r>
              <a:rPr lang="es-PY" sz="2400" dirty="0">
                <a:solidFill>
                  <a:srgbClr val="895D1D"/>
                </a:solidFill>
              </a:rPr>
              <a:t>Se refiere </a:t>
            </a:r>
            <a:r>
              <a:rPr lang="es-PY" sz="2400" dirty="0" smtClean="0">
                <a:solidFill>
                  <a:srgbClr val="895D1D"/>
                </a:solidFill>
              </a:rPr>
              <a:t>100US</a:t>
            </a:r>
            <a:r>
              <a:rPr lang="es-PY" sz="2400" dirty="0">
                <a:solidFill>
                  <a:srgbClr val="895D1D"/>
                </a:solidFill>
              </a:rPr>
              <a:t>$ que se pagan en puertos de trasbordo en ciertos puntos de la Aduana, como el caso de ARGENTINA Y URUGUAY </a:t>
            </a:r>
            <a:r>
              <a:rPr lang="es-PY" sz="2000" dirty="0">
                <a:solidFill>
                  <a:srgbClr val="895D1D"/>
                </a:solidFill>
              </a:rPr>
              <a:t>(TODAS LAS MERCADERIAS DE </a:t>
            </a:r>
            <a:r>
              <a:rPr lang="es-PY" sz="2000" dirty="0" smtClean="0">
                <a:solidFill>
                  <a:srgbClr val="895D1D"/>
                </a:solidFill>
              </a:rPr>
              <a:t>EXTRAZONA)</a:t>
            </a:r>
            <a:endParaRPr lang="es-ES_tradnl" sz="2000" dirty="0">
              <a:solidFill>
                <a:srgbClr val="895D1D"/>
              </a:solidFill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635967"/>
              </p:ext>
            </p:extLst>
          </p:nvPr>
        </p:nvGraphicFramePr>
        <p:xfrm>
          <a:off x="1187623" y="4653136"/>
          <a:ext cx="5544617" cy="1639047"/>
        </p:xfrm>
        <a:graphic>
          <a:graphicData uri="http://schemas.openxmlformats.org/drawingml/2006/table">
            <a:tbl>
              <a:tblPr/>
              <a:tblGrid>
                <a:gridCol w="2088232"/>
                <a:gridCol w="1584177"/>
                <a:gridCol w="1872208"/>
              </a:tblGrid>
              <a:tr h="344449"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CONCEPTOS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Costo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76718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Numero de transacciones (60% despachos 2014)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502.974 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unidades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62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Costo ANNP y DNA 50$ c/u (extra zona)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100 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por despacho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449"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 Total  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50.297.400 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USD/ Anual</a:t>
                      </a:r>
                    </a:p>
                  </a:txBody>
                  <a:tcPr marL="12700" marR="12700" marT="127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  <p:sp>
        <p:nvSpPr>
          <p:cNvPr id="8" name="Elipse 7"/>
          <p:cNvSpPr/>
          <p:nvPr/>
        </p:nvSpPr>
        <p:spPr>
          <a:xfrm>
            <a:off x="2771800" y="5661248"/>
            <a:ext cx="3888432" cy="93610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23004" y="1043573"/>
            <a:ext cx="8325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A36520"/>
                </a:solidFill>
              </a:rPr>
              <a:t>Sobrecosto: a fines de este trabajo se utiliza la acepción relacionada a cualquier tipo de valor que no tenga una </a:t>
            </a:r>
            <a:r>
              <a:rPr lang="es-ES" sz="2000" dirty="0" smtClean="0">
                <a:solidFill>
                  <a:srgbClr val="A36520"/>
                </a:solidFill>
              </a:rPr>
              <a:t>contraprestación </a:t>
            </a:r>
            <a:r>
              <a:rPr lang="es-ES" sz="2000" dirty="0">
                <a:solidFill>
                  <a:srgbClr val="A36520"/>
                </a:solidFill>
              </a:rPr>
              <a:t>real  de servicio o no corresponda</a:t>
            </a:r>
            <a:r>
              <a:rPr lang="es-ES" sz="2400" dirty="0">
                <a:solidFill>
                  <a:srgbClr val="A36520"/>
                </a:solidFill>
              </a:rPr>
              <a:t>.</a:t>
            </a:r>
            <a:endParaRPr lang="es-ES" dirty="0">
              <a:solidFill>
                <a:srgbClr val="A365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17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ervici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0"/>
            <a:ext cx="41148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865" y="3643292"/>
            <a:ext cx="4538383" cy="914400"/>
          </a:xfrm>
        </p:spPr>
        <p:txBody>
          <a:bodyPr/>
          <a:lstStyle/>
          <a:p>
            <a:pPr algn="r"/>
            <a:r>
              <a:rPr lang="es-ES" sz="3600" dirty="0" smtClean="0"/>
              <a:t>Paraguay, debería reducir costos de importación entre </a:t>
            </a:r>
            <a:r>
              <a:rPr lang="es-ES" dirty="0" smtClean="0"/>
              <a:t>600$ y 900$</a:t>
            </a:r>
            <a:r>
              <a:rPr lang="es-ES" sz="3600" dirty="0" smtClean="0"/>
              <a:t> </a:t>
            </a:r>
            <a:br>
              <a:rPr lang="es-ES" sz="3600" dirty="0" smtClean="0"/>
            </a:br>
            <a:r>
              <a:rPr lang="es-ES" sz="3600" dirty="0" smtClean="0"/>
              <a:t>para igualar niveles de países mediterráneos</a:t>
            </a:r>
            <a:endParaRPr lang="es-ES" sz="3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2833" y="5361928"/>
            <a:ext cx="4538383" cy="701000"/>
          </a:xfrm>
        </p:spPr>
        <p:txBody>
          <a:bodyPr>
            <a:noAutofit/>
          </a:bodyPr>
          <a:lstStyle/>
          <a:p>
            <a:pPr algn="r"/>
            <a:r>
              <a:rPr lang="es-ES" sz="2400" dirty="0"/>
              <a:t>Calificación </a:t>
            </a:r>
            <a:r>
              <a:rPr lang="es-ES" sz="2400" dirty="0" err="1"/>
              <a:t>Doing</a:t>
            </a:r>
            <a:r>
              <a:rPr lang="es-ES" sz="2400" dirty="0"/>
              <a:t> Business 2015</a:t>
            </a:r>
            <a:br>
              <a:rPr lang="es-ES" sz="2400" dirty="0"/>
            </a:br>
            <a:r>
              <a:rPr lang="es-ES" sz="2400" dirty="0"/>
              <a:t>para Comercio Transfronterizo</a:t>
            </a:r>
          </a:p>
        </p:txBody>
      </p:sp>
    </p:spTree>
    <p:extLst>
      <p:ext uri="{BB962C8B-B14F-4D97-AF65-F5344CB8AC3E}">
        <p14:creationId xmlns:p14="http://schemas.microsoft.com/office/powerpoint/2010/main" xmlns="" val="79670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7059" y="3325466"/>
            <a:ext cx="6656817" cy="2933235"/>
          </a:xfrm>
        </p:spPr>
        <p:txBody>
          <a:bodyPr/>
          <a:lstStyle/>
          <a:p>
            <a:r>
              <a:rPr lang="es-ES" sz="3600" dirty="0" smtClean="0">
                <a:effectLst/>
              </a:rPr>
              <a:t>…</a:t>
            </a:r>
            <a:r>
              <a:rPr lang="es-ES" sz="4000" dirty="0" smtClean="0">
                <a:effectLst/>
              </a:rPr>
              <a:t> </a:t>
            </a:r>
            <a:r>
              <a:rPr lang="es-ES" sz="6600" dirty="0">
                <a:effectLst/>
              </a:rPr>
              <a:t>competitividad</a:t>
            </a:r>
            <a:r>
              <a:rPr lang="es-ES" sz="4000" dirty="0">
                <a:effectLst/>
              </a:rPr>
              <a:t> del país beneficiando a sus asociados y a la </a:t>
            </a:r>
            <a:r>
              <a:rPr lang="es-ES" sz="4000" dirty="0" smtClean="0">
                <a:effectLst/>
              </a:rPr>
              <a:t>población.</a:t>
            </a:r>
            <a:endParaRPr lang="es-ES" sz="4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9913" y="2363718"/>
            <a:ext cx="8162365" cy="701000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MISION DEL CIP</a:t>
            </a:r>
            <a:endParaRPr lang="es-ES" sz="2800" dirty="0"/>
          </a:p>
        </p:txBody>
      </p:sp>
      <p:pic>
        <p:nvPicPr>
          <p:cNvPr id="6" name="5 Imagen" descr="C.I.P. -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57" y="331566"/>
            <a:ext cx="1251804" cy="1478424"/>
          </a:xfrm>
          <a:prstGeom prst="rect">
            <a:avLst/>
          </a:prstGeom>
        </p:spPr>
      </p:pic>
      <p:sp>
        <p:nvSpPr>
          <p:cNvPr id="7" name="Marcador de texto 2"/>
          <p:cNvSpPr txBox="1">
            <a:spLocks/>
          </p:cNvSpPr>
          <p:nvPr/>
        </p:nvSpPr>
        <p:spPr>
          <a:xfrm>
            <a:off x="1822961" y="624114"/>
            <a:ext cx="4081182" cy="70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s-ES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Centro de Importadores</a:t>
            </a:r>
            <a:r>
              <a:rPr kumimoji="0" lang="es-ES" sz="2800" b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s-ES" sz="2800" b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del Paraguay – C.I.P.</a:t>
            </a:r>
            <a:endParaRPr kumimoji="0" lang="es-ES" sz="28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4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5" y="498472"/>
            <a:ext cx="4760215" cy="85496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Propuestas</a:t>
            </a:r>
            <a:r>
              <a:rPr lang="es-ES" sz="3600" dirty="0"/>
              <a:t> </a:t>
            </a:r>
            <a:r>
              <a:rPr lang="es-ES" sz="3600" dirty="0" smtClean="0"/>
              <a:t>Finales</a:t>
            </a:r>
            <a:endParaRPr lang="es-ES" sz="3600" dirty="0"/>
          </a:p>
        </p:txBody>
      </p:sp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381000" y="1381319"/>
            <a:ext cx="8198556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2800" dirty="0" smtClean="0">
                <a:solidFill>
                  <a:srgbClr val="895D1D"/>
                </a:solidFill>
              </a:rPr>
              <a:t>Para mejorar nuestra </a:t>
            </a:r>
            <a:r>
              <a:rPr lang="es-ES_tradnl" sz="2800" dirty="0" err="1" smtClean="0">
                <a:solidFill>
                  <a:srgbClr val="895D1D"/>
                </a:solidFill>
              </a:rPr>
              <a:t>competividad</a:t>
            </a:r>
            <a:r>
              <a:rPr lang="es-ES_tradnl" sz="2800" dirty="0" smtClean="0">
                <a:solidFill>
                  <a:srgbClr val="895D1D"/>
                </a:solidFill>
              </a:rPr>
              <a:t> nacional proponemos reducir inicialmente sobrecostos en </a:t>
            </a:r>
            <a:r>
              <a:rPr lang="es-ES_tradnl" sz="3200" dirty="0" smtClean="0">
                <a:solidFill>
                  <a:srgbClr val="895D1D"/>
                </a:solidFill>
              </a:rPr>
              <a:t>620$:</a:t>
            </a:r>
            <a:endParaRPr lang="es-ES_tradnl" sz="3200" dirty="0">
              <a:solidFill>
                <a:srgbClr val="895D1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3000" dirty="0" smtClean="0">
                <a:solidFill>
                  <a:srgbClr val="895D1D"/>
                </a:solidFill>
              </a:rPr>
              <a:t>Con el </a:t>
            </a:r>
            <a:r>
              <a:rPr lang="es-ES_tradnl" sz="3000" u="sng" dirty="0" smtClean="0">
                <a:solidFill>
                  <a:srgbClr val="895D1D"/>
                </a:solidFill>
              </a:rPr>
              <a:t>Sector Público</a:t>
            </a:r>
            <a:r>
              <a:rPr lang="es-ES_tradnl" sz="3000" dirty="0" smtClean="0">
                <a:solidFill>
                  <a:srgbClr val="895D1D"/>
                </a:solidFill>
              </a:rPr>
              <a:t>, superar </a:t>
            </a:r>
            <a:r>
              <a:rPr lang="es-ES_tradnl" sz="3000" dirty="0">
                <a:solidFill>
                  <a:srgbClr val="895D1D"/>
                </a:solidFill>
              </a:rPr>
              <a:t>obstáculos legales que imponen sobrecostos a la logística y al Comercio Internacional.</a:t>
            </a:r>
            <a:r>
              <a:rPr lang="es-ES_tradnl" sz="3000" dirty="0" smtClean="0">
                <a:solidFill>
                  <a:srgbClr val="895D1D"/>
                </a:solidFill>
              </a:rPr>
              <a:t>(aprox</a:t>
            </a:r>
            <a:r>
              <a:rPr lang="es-ES_tradnl" sz="3000" dirty="0">
                <a:solidFill>
                  <a:srgbClr val="895D1D"/>
                </a:solidFill>
              </a:rPr>
              <a:t>. e</a:t>
            </a:r>
            <a:r>
              <a:rPr lang="es-ES_tradnl" sz="3000" dirty="0" smtClean="0">
                <a:solidFill>
                  <a:srgbClr val="895D1D"/>
                </a:solidFill>
              </a:rPr>
              <a:t>n 380$</a:t>
            </a:r>
            <a:r>
              <a:rPr lang="es-ES_tradnl" sz="3000" dirty="0">
                <a:solidFill>
                  <a:srgbClr val="895D1D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3000" dirty="0" smtClean="0">
                <a:solidFill>
                  <a:srgbClr val="895D1D"/>
                </a:solidFill>
              </a:rPr>
              <a:t>Con el </a:t>
            </a:r>
            <a:r>
              <a:rPr lang="es-ES_tradnl" sz="3000" u="sng" dirty="0" smtClean="0">
                <a:solidFill>
                  <a:srgbClr val="895D1D"/>
                </a:solidFill>
              </a:rPr>
              <a:t>Sector Privado</a:t>
            </a:r>
            <a:r>
              <a:rPr lang="es-ES_tradnl" sz="3000" dirty="0" smtClean="0">
                <a:solidFill>
                  <a:srgbClr val="895D1D"/>
                </a:solidFill>
              </a:rPr>
              <a:t>, mejorar </a:t>
            </a:r>
            <a:r>
              <a:rPr lang="es-ES_tradnl" sz="3000" dirty="0">
                <a:solidFill>
                  <a:srgbClr val="895D1D"/>
                </a:solidFill>
              </a:rPr>
              <a:t>las condiciones de reducir </a:t>
            </a:r>
            <a:r>
              <a:rPr lang="es-ES_tradnl" sz="3000" dirty="0" smtClean="0">
                <a:solidFill>
                  <a:srgbClr val="895D1D"/>
                </a:solidFill>
              </a:rPr>
              <a:t>costos financieros, </a:t>
            </a:r>
            <a:r>
              <a:rPr lang="es-ES_tradnl" sz="3000" dirty="0">
                <a:solidFill>
                  <a:srgbClr val="895D1D"/>
                </a:solidFill>
              </a:rPr>
              <a:t>fluviales y gastos de manejo (aprox. en 240$</a:t>
            </a:r>
            <a:r>
              <a:rPr lang="es-ES_tradnl" sz="3000" dirty="0" smtClean="0">
                <a:solidFill>
                  <a:srgbClr val="895D1D"/>
                </a:solidFill>
              </a:rPr>
              <a:t>)</a:t>
            </a:r>
            <a:endParaRPr lang="es-ES_tradnl" sz="3000" dirty="0">
              <a:solidFill>
                <a:srgbClr val="895D1D"/>
              </a:solidFill>
            </a:endParaRPr>
          </a:p>
          <a:p>
            <a:endParaRPr lang="es-ES_tradnl" sz="2800" dirty="0">
              <a:solidFill>
                <a:srgbClr val="895D1D"/>
              </a:solidFill>
              <a:effectLst/>
            </a:endParaRPr>
          </a:p>
          <a:p>
            <a:endParaRPr lang="es-ES_tradnl" sz="2400" dirty="0" smtClean="0">
              <a:effectLst/>
            </a:endParaRPr>
          </a:p>
        </p:txBody>
      </p:sp>
      <p:pic>
        <p:nvPicPr>
          <p:cNvPr id="5" name="17 Imagen" descr="http://www.cip.org.py/images/head_log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06" y="58056"/>
            <a:ext cx="3600400" cy="1092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736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5895" y="498472"/>
            <a:ext cx="4760215" cy="85496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Propuestas</a:t>
            </a:r>
            <a:r>
              <a:rPr lang="es-ES" sz="3600" dirty="0"/>
              <a:t> </a:t>
            </a:r>
            <a:r>
              <a:rPr lang="es-ES" sz="3600" dirty="0" smtClean="0"/>
              <a:t>Finales</a:t>
            </a:r>
            <a:endParaRPr lang="es-ES" sz="3600" dirty="0"/>
          </a:p>
        </p:txBody>
      </p:sp>
      <p:sp>
        <p:nvSpPr>
          <p:cNvPr id="4" name="Título 1"/>
          <p:cNvSpPr>
            <a:spLocks noGrp="1"/>
          </p:cNvSpPr>
          <p:nvPr>
            <p:ph idx="1"/>
          </p:nvPr>
        </p:nvSpPr>
        <p:spPr>
          <a:xfrm>
            <a:off x="381000" y="1700808"/>
            <a:ext cx="8387564" cy="308036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ES_tradnl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3900" b="1" dirty="0" smtClean="0">
                <a:solidFill>
                  <a:schemeClr val="tx1"/>
                </a:solidFill>
              </a:rPr>
              <a:t>Primera Etapa:</a:t>
            </a:r>
            <a:endParaRPr lang="es-ES_tradnl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_tradnl" sz="4300" dirty="0" smtClean="0">
                <a:solidFill>
                  <a:srgbClr val="800000"/>
                </a:solidFill>
              </a:rPr>
              <a:t>Reducir en 620$ los costos de comercio exterior y así llegar a “indicadores de clase mundial”</a:t>
            </a:r>
          </a:p>
          <a:p>
            <a:pPr marL="0" indent="0">
              <a:buNone/>
            </a:pPr>
            <a:endParaRPr lang="es-ES_tradnl" sz="3200" dirty="0" smtClean="0">
              <a:solidFill>
                <a:srgbClr val="800000"/>
              </a:solidFill>
            </a:endParaRPr>
          </a:p>
        </p:txBody>
      </p:sp>
      <p:pic>
        <p:nvPicPr>
          <p:cNvPr id="5" name="17 Imagen" descr="http://www.cip.org.py/images/head_log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10927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104590" y="5152189"/>
            <a:ext cx="8919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Obs</a:t>
            </a:r>
            <a:r>
              <a:rPr lang="es-ES_tradnl" dirty="0"/>
              <a:t>: La sumatoria simple de la mejora en la eficiencia del Sector Público (aprox. 380$); más la mejora del sector privado (aprox. 240$) es referencial y no afecta a todos los productos por igual ya que dependen del tipo de producto, su origen, época del año y otras variables que afectan los </a:t>
            </a:r>
            <a:r>
              <a:rPr lang="es-ES_tradnl" dirty="0" smtClean="0"/>
              <a:t>costos.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1320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744" y="180364"/>
            <a:ext cx="8498680" cy="750970"/>
          </a:xfrm>
        </p:spPr>
        <p:txBody>
          <a:bodyPr/>
          <a:lstStyle/>
          <a:p>
            <a:r>
              <a:rPr lang="es-ES" sz="2400" dirty="0" smtClean="0">
                <a:solidFill>
                  <a:srgbClr val="895D1D"/>
                </a:solidFill>
              </a:rPr>
              <a:t>Cuadro resumen de Sobrecostos y acciones recomendadas (I)</a:t>
            </a:r>
            <a:endParaRPr lang="es-ES" sz="2400" dirty="0">
              <a:solidFill>
                <a:srgbClr val="895D1D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0863930"/>
              </p:ext>
            </p:extLst>
          </p:nvPr>
        </p:nvGraphicFramePr>
        <p:xfrm>
          <a:off x="343508" y="1080747"/>
          <a:ext cx="8456844" cy="5554495"/>
        </p:xfrm>
        <a:graphic>
          <a:graphicData uri="http://schemas.openxmlformats.org/drawingml/2006/table">
            <a:tbl>
              <a:tblPr/>
              <a:tblGrid>
                <a:gridCol w="215741"/>
                <a:gridCol w="1689973"/>
                <a:gridCol w="1150620"/>
                <a:gridCol w="3517922"/>
                <a:gridCol w="1045882"/>
                <a:gridCol w="836706"/>
              </a:tblGrid>
              <a:tr h="272274"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Tributo/tasa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 Legal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 breve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Estimado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Acción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02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DNA Diferencia de pesaje.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Decreto 4672/</a:t>
                      </a:r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05 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Amparado en una</a:t>
                      </a:r>
                      <a:r>
                        <a:rPr lang="es-ES" sz="16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normativa relativa a productos que pueden evaporarse o aumentar de peso (granos); funcionarios aduaneros pueden demorar mercaderías por varios días.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Eliminar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1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Tasa de intervención DNA y ANNP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Decreto 13087/96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Originado para enviar funcionarios públicos a los primeros puertos francos en el exterior, ya no se justifica ésta función.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Eliminar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1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LPI (Licencia Previa de Importación)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(*) Decretos Varios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Encarece y</a:t>
                      </a:r>
                      <a:r>
                        <a:rPr lang="es-ES" sz="16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demora los despachos de trámites de algunos productos importados.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Eliminar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40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Fotocopias</a:t>
                      </a:r>
                      <a:endParaRPr lang="es-E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AEDA (</a:t>
                      </a:r>
                      <a:r>
                        <a:rPr lang="es-ES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Asociac</a:t>
                      </a:r>
                      <a:r>
                        <a:rPr lang="es-E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s-ES" sz="14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Empl</a:t>
                      </a:r>
                      <a:r>
                        <a:rPr lang="es-E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. Dir. Aduanas)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Sobrecostos que ya no se justifican porque puede ser reemplazado por el sistema informático vigente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Eliminar </a:t>
                      </a:r>
                    </a:p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1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Traslado de punto de llegada a puerto de despacho.</a:t>
                      </a:r>
                      <a:endParaRPr lang="es-E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Decreto Nº 12.297/</a:t>
                      </a:r>
                      <a:r>
                        <a:rPr lang="es-ES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08</a:t>
                      </a:r>
                      <a:endParaRPr lang="es-E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Tarifa a ser aplicada por la ANNP y los puertos privados competentes, en concepto de prestación de servicios </a:t>
                      </a:r>
                      <a:r>
                        <a:rPr lang="es-ES" sz="14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portuarios “acompañamiento” (revisar)</a:t>
                      </a:r>
                      <a:endParaRPr lang="es-E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$60,00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Eliminar</a:t>
                      </a:r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258">
                <a:tc>
                  <a:txBody>
                    <a:bodyPr/>
                    <a:lstStyle/>
                    <a:p>
                      <a:pPr algn="ct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800" b="0" i="0" u="none" strike="noStrike" dirty="0">
                        <a:noFill/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$320,00</a:t>
                      </a:r>
                      <a:endParaRPr lang="es-E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91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57" y="376493"/>
            <a:ext cx="7970877" cy="750970"/>
          </a:xfrm>
        </p:spPr>
        <p:txBody>
          <a:bodyPr/>
          <a:lstStyle/>
          <a:p>
            <a:r>
              <a:rPr lang="es-ES" sz="2400" dirty="0" smtClean="0">
                <a:solidFill>
                  <a:srgbClr val="895D1D"/>
                </a:solidFill>
              </a:rPr>
              <a:t>Cuadro resumen de Sobrecostos y acciones recomendadas  SECTOR PUBLICO (II)</a:t>
            </a:r>
            <a:endParaRPr lang="es-ES" sz="2400" dirty="0">
              <a:solidFill>
                <a:srgbClr val="895D1D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4418707"/>
              </p:ext>
            </p:extLst>
          </p:nvPr>
        </p:nvGraphicFramePr>
        <p:xfrm>
          <a:off x="351357" y="1545431"/>
          <a:ext cx="8344408" cy="2651358"/>
        </p:xfrm>
        <a:graphic>
          <a:graphicData uri="http://schemas.openxmlformats.org/drawingml/2006/table">
            <a:tbl>
              <a:tblPr/>
              <a:tblGrid>
                <a:gridCol w="219272"/>
                <a:gridCol w="1717634"/>
                <a:gridCol w="1169453"/>
                <a:gridCol w="2847460"/>
                <a:gridCol w="1374589"/>
                <a:gridCol w="1016000"/>
              </a:tblGrid>
              <a:tr h="291190">
                <a:tc>
                  <a:txBody>
                    <a:bodyPr/>
                    <a:lstStyle/>
                    <a:p>
                      <a:pPr algn="ct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Tributo/tasa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 Legal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Descripción breve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Estimado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ARANCEL CONSULAR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Ley Nº 4033/10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7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Trámites burocráticos que no agregan valor y pueden ser reemplazados por la tecnología.</a:t>
                      </a:r>
                      <a:endParaRPr lang="es-ES" sz="17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Eliminar</a:t>
                      </a:r>
                      <a:endParaRPr lang="es-ES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008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INDI 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Instituto Nacional del Indígena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Ley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904/81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Tasa es del 7% aplicable sobre el arancel consular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6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Mantener y vigilar su ejecución</a:t>
                      </a:r>
                      <a:endParaRPr lang="es-ES_tradnl" sz="16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24056"/>
              </p:ext>
            </p:extLst>
          </p:nvPr>
        </p:nvGraphicFramePr>
        <p:xfrm>
          <a:off x="3269869" y="4372617"/>
          <a:ext cx="4424837" cy="1827800"/>
        </p:xfrm>
        <a:graphic>
          <a:graphicData uri="http://schemas.openxmlformats.org/drawingml/2006/table">
            <a:tbl>
              <a:tblPr/>
              <a:tblGrid>
                <a:gridCol w="32131"/>
                <a:gridCol w="3018118"/>
                <a:gridCol w="1374588"/>
              </a:tblGrid>
              <a:tr h="403811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 Sub </a:t>
                      </a:r>
                      <a:r>
                        <a:rPr lang="es-ES" sz="18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12188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 Sub </a:t>
                      </a:r>
                      <a:r>
                        <a:rPr lang="es-E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Total Cuadro Anterior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$320,00 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801"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Total Sector Público (inicial)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</a:t>
                      </a:r>
                      <a:r>
                        <a:rPr lang="es-E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 </a:t>
                      </a:r>
                      <a:endParaRPr lang="es-E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39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358" y="250216"/>
            <a:ext cx="8229600" cy="750970"/>
          </a:xfrm>
        </p:spPr>
        <p:txBody>
          <a:bodyPr/>
          <a:lstStyle/>
          <a:p>
            <a:r>
              <a:rPr lang="es-ES" sz="2400" dirty="0" smtClean="0">
                <a:solidFill>
                  <a:srgbClr val="895D1D"/>
                </a:solidFill>
              </a:rPr>
              <a:t>Cuadro resumen de Costos y acciones recomendadas (III)</a:t>
            </a:r>
            <a:endParaRPr lang="es-ES" sz="2400" dirty="0">
              <a:solidFill>
                <a:srgbClr val="895D1D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6041312"/>
              </p:ext>
            </p:extLst>
          </p:nvPr>
        </p:nvGraphicFramePr>
        <p:xfrm>
          <a:off x="351358" y="4808902"/>
          <a:ext cx="4291436" cy="1831388"/>
        </p:xfrm>
        <a:graphic>
          <a:graphicData uri="http://schemas.openxmlformats.org/drawingml/2006/table">
            <a:tbl>
              <a:tblPr/>
              <a:tblGrid>
                <a:gridCol w="776901"/>
                <a:gridCol w="2631725"/>
                <a:gridCol w="882810"/>
              </a:tblGrid>
              <a:tr h="403811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 Sub Total Privado 40(%)</a:t>
                      </a:r>
                      <a:endParaRPr lang="es-E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$240,00 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2188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 Sub </a:t>
                      </a:r>
                      <a:r>
                        <a:rPr lang="es-ES" sz="20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s-ES" sz="20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Público 60 (%)</a:t>
                      </a:r>
                      <a:endParaRPr lang="es-ES" sz="20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</a:t>
                      </a:r>
                      <a:r>
                        <a:rPr lang="es-E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380,00 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001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 Total Privado + Público </a:t>
                      </a:r>
                      <a:endParaRPr lang="es-ES" sz="18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$620,00 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61374"/>
              </p:ext>
            </p:extLst>
          </p:nvPr>
        </p:nvGraphicFramePr>
        <p:xfrm>
          <a:off x="548216" y="967188"/>
          <a:ext cx="8189384" cy="3946032"/>
        </p:xfrm>
        <a:graphic>
          <a:graphicData uri="http://schemas.openxmlformats.org/drawingml/2006/table">
            <a:tbl>
              <a:tblPr/>
              <a:tblGrid>
                <a:gridCol w="1898657"/>
                <a:gridCol w="1292703"/>
                <a:gridCol w="1302324"/>
                <a:gridCol w="2441129"/>
                <a:gridCol w="1254571"/>
              </a:tblGrid>
              <a:tr h="2656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2800" b="0" i="0" u="none" strike="noStrike" dirty="0">
                          <a:solidFill>
                            <a:srgbClr val="895D1D"/>
                          </a:solidFill>
                          <a:effectLst/>
                          <a:latin typeface="Calibri"/>
                        </a:rPr>
                        <a:t>SECTOR</a:t>
                      </a:r>
                      <a:r>
                        <a:rPr lang="es-ES" sz="2800" b="1" i="0" u="none" strike="noStrike" dirty="0">
                          <a:solidFill>
                            <a:srgbClr val="895D1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ES" sz="2800" b="0" i="0" u="none" strike="noStrike" dirty="0">
                          <a:solidFill>
                            <a:srgbClr val="895D1D"/>
                          </a:solidFill>
                          <a:effectLst/>
                          <a:latin typeface="Calibri"/>
                        </a:rPr>
                        <a:t>PRIVADO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dist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Marco Legal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Descripción servicio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Monto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($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804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locales de logística.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Agentes Marítimos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Servicios y cargos de manejo (hasta 17 diferentes tipos de costos </a:t>
                      </a:r>
                      <a:r>
                        <a:rPr lang="es-ES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adic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PUERTOS Priv.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 Tasa de almacenamiento de mercadería, manejo.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4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Transporte 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Transporte al depósito del importador y desestiba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Despachos</a:t>
                      </a:r>
                    </a:p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Despachantes de Aduana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Ley 220/93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Aranceles por Ley.</a:t>
                      </a:r>
                      <a:endParaRPr lang="es-ES" sz="1600" b="0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t-BR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estudio</a:t>
                      </a:r>
                      <a:r>
                        <a:rPr lang="pt-BR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6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66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Financieros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FINANCIERAS/ BANCOS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Cobro por cartas de crédito y servicios financieros (</a:t>
                      </a:r>
                      <a:r>
                        <a:rPr lang="es-ES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apert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s-ES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Negoc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. Plazo. </a:t>
                      </a:r>
                      <a:r>
                        <a:rPr lang="es-ES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Garant</a:t>
                      </a:r>
                      <a:r>
                        <a:rPr lang="es-E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12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Sub </a:t>
                      </a:r>
                      <a:r>
                        <a:rPr lang="es-ES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Total Sector </a:t>
                      </a:r>
                      <a:r>
                        <a:rPr lang="es-ES" sz="1800" b="1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</a:rPr>
                        <a:t>Privado </a:t>
                      </a:r>
                      <a:endParaRPr lang="es-ES" sz="1800" b="1" i="0" u="none" strike="noStrike" dirty="0">
                        <a:solidFill>
                          <a:srgbClr val="333333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$240,00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800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02" y="1325351"/>
            <a:ext cx="8408011" cy="2457421"/>
          </a:xfrm>
        </p:spPr>
        <p:txBody>
          <a:bodyPr/>
          <a:lstStyle/>
          <a:p>
            <a:r>
              <a:rPr lang="es-ES" sz="44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El plan Nacional de Desarrollo busca la </a:t>
            </a:r>
            <a:br>
              <a:rPr lang="es-ES" sz="44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es-ES" sz="4400" dirty="0" smtClean="0">
                <a:solidFill>
                  <a:schemeClr val="tx1">
                    <a:lumMod val="95000"/>
                  </a:schemeClr>
                </a:solidFill>
                <a:latin typeface="Century Gothic" pitchFamily="34" charset="0"/>
              </a:rPr>
              <a:t>“Inserción de Paraguay en el Mundo”</a:t>
            </a:r>
            <a:endParaRPr lang="es-ES" sz="4400" dirty="0">
              <a:solidFill>
                <a:schemeClr val="tx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4687" y="4155526"/>
            <a:ext cx="8162365" cy="701000"/>
          </a:xfrm>
        </p:spPr>
        <p:txBody>
          <a:bodyPr>
            <a:noAutofit/>
          </a:bodyPr>
          <a:lstStyle/>
          <a:p>
            <a:pPr algn="r"/>
            <a:r>
              <a:rPr lang="es-ES" sz="4000" i="1" dirty="0" smtClean="0">
                <a:solidFill>
                  <a:schemeClr val="tx1">
                    <a:lumMod val="95000"/>
                  </a:schemeClr>
                </a:solidFill>
              </a:rPr>
              <a:t>PND- 2015/2030</a:t>
            </a:r>
            <a:endParaRPr lang="es-ES" sz="4000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26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Título 1"/>
          <p:cNvSpPr txBox="1">
            <a:spLocks/>
          </p:cNvSpPr>
          <p:nvPr/>
        </p:nvSpPr>
        <p:spPr>
          <a:xfrm rot="10800000" flipV="1">
            <a:off x="1117449" y="5710218"/>
            <a:ext cx="7386232" cy="1290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i="1" dirty="0" smtClean="0">
                <a:solidFill>
                  <a:srgbClr val="FFFF00"/>
                </a:solidFill>
              </a:rPr>
              <a:t>Pdte. BCP: “Apostar a la productividad</a:t>
            </a:r>
            <a:r>
              <a:rPr lang="es-ES" sz="2600" i="1" dirty="0" smtClean="0">
                <a:solidFill>
                  <a:srgbClr val="FFFF00"/>
                </a:solidFill>
              </a:rPr>
              <a:t>”</a:t>
            </a:r>
            <a:endParaRPr lang="es-E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2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71418" y="4297823"/>
            <a:ext cx="8162365" cy="701000"/>
          </a:xfrm>
        </p:spPr>
        <p:txBody>
          <a:bodyPr>
            <a:noAutofit/>
          </a:bodyPr>
          <a:lstStyle/>
          <a:p>
            <a:pPr algn="r"/>
            <a:r>
              <a:rPr lang="es-ES" sz="3000" i="1" dirty="0" smtClean="0">
                <a:solidFill>
                  <a:schemeClr val="tx1">
                    <a:lumMod val="95000"/>
                  </a:schemeClr>
                </a:solidFill>
              </a:rPr>
              <a:t>Estudio CIP- </a:t>
            </a:r>
            <a:r>
              <a:rPr lang="es-ES" sz="3000" i="1" dirty="0" smtClean="0">
                <a:solidFill>
                  <a:schemeClr val="tx1">
                    <a:lumMod val="95000"/>
                  </a:schemeClr>
                </a:solidFill>
              </a:rPr>
              <a:t>75 Años</a:t>
            </a:r>
          </a:p>
          <a:p>
            <a:pPr algn="r"/>
            <a:r>
              <a:rPr lang="es-ES" sz="3000" i="1" dirty="0" smtClean="0">
                <a:solidFill>
                  <a:schemeClr val="tx1">
                    <a:lumMod val="95000"/>
                  </a:schemeClr>
                </a:solidFill>
              </a:rPr>
              <a:t>Setiembre 2013</a:t>
            </a:r>
            <a:endParaRPr lang="es-ES" sz="3000" i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7174" y="921408"/>
            <a:ext cx="84798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“…Países </a:t>
            </a:r>
            <a:r>
              <a:rPr lang="es-ES" sz="4000" b="1" i="1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que han hecho de la competitividad una política de Estado, han conseguido mejores tasas de </a:t>
            </a:r>
            <a:r>
              <a:rPr lang="es-ES" sz="40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crecimiento y bienestar para su población…”</a:t>
            </a:r>
            <a:endParaRPr lang="es-ES" sz="4000" b="1" i="1" dirty="0"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6 Imagen" descr="C.I.P. -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750" y="5676900"/>
            <a:ext cx="756762" cy="893762"/>
          </a:xfrm>
          <a:prstGeom prst="rect">
            <a:avLst/>
          </a:prstGeom>
        </p:spPr>
      </p:pic>
      <p:sp>
        <p:nvSpPr>
          <p:cNvPr id="8" name="Marcador de texto 2"/>
          <p:cNvSpPr txBox="1">
            <a:spLocks/>
          </p:cNvSpPr>
          <p:nvPr/>
        </p:nvSpPr>
        <p:spPr>
          <a:xfrm>
            <a:off x="4979512" y="5679162"/>
            <a:ext cx="4081182" cy="701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s-E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Centro de Importadores</a:t>
            </a:r>
            <a:r>
              <a:rPr kumimoji="0" lang="es-ES" sz="28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kumimoji="0" lang="es-ES" sz="28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</a:rPr>
              <a:t>del Paraguay – C.I.P.</a:t>
            </a:r>
            <a:endParaRPr kumimoji="0" lang="es-ES" sz="2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01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Globo terráqueo; Paragu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" y="727936"/>
            <a:ext cx="4645742" cy="4645742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75148" y="2515301"/>
            <a:ext cx="6145877" cy="2349660"/>
          </a:xfrm>
        </p:spPr>
        <p:txBody>
          <a:bodyPr/>
          <a:lstStyle/>
          <a:p>
            <a:pPr algn="r"/>
            <a:r>
              <a:rPr lang="es-E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.…</a:t>
            </a:r>
            <a:r>
              <a:rPr lang="es-ES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 </a:t>
            </a:r>
            <a:r>
              <a:rPr lang="es-ES" sz="48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eficiencia en sus costos de comercio.</a:t>
            </a:r>
            <a:endParaRPr lang="es-ES_tradnl" sz="4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13510" y="5991690"/>
            <a:ext cx="4597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Conclusiones, ESTUDIO DE COSTOS CIP - 2015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9347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76976"/>
            <a:ext cx="9144000" cy="2167639"/>
          </a:xfrm>
        </p:spPr>
        <p:txBody>
          <a:bodyPr/>
          <a:lstStyle/>
          <a:p>
            <a:pPr marL="0" indent="0"/>
            <a:r>
              <a:rPr lang="es-PY" sz="3600" b="1" i="1" dirty="0" smtClean="0"/>
              <a:t/>
            </a:r>
            <a:br>
              <a:rPr lang="es-PY" sz="3600" b="1" i="1" dirty="0" smtClean="0"/>
            </a:br>
            <a:r>
              <a:rPr lang="es-PY" sz="3600" b="1" i="1" dirty="0"/>
              <a:t/>
            </a:r>
            <a:br>
              <a:rPr lang="es-PY" sz="3600" b="1" i="1" dirty="0"/>
            </a:br>
            <a:r>
              <a:rPr lang="es-PY" sz="3600" b="1" i="1" dirty="0" smtClean="0"/>
              <a:t/>
            </a:r>
            <a:br>
              <a:rPr lang="es-PY" sz="3600" b="1" i="1" dirty="0" smtClean="0"/>
            </a:br>
            <a:r>
              <a:rPr lang="es-PY" sz="3600" b="1" i="1" dirty="0"/>
              <a:t/>
            </a:r>
            <a:br>
              <a:rPr lang="es-PY" sz="3600" b="1" i="1" dirty="0"/>
            </a:br>
            <a:r>
              <a:rPr lang="es-PY" sz="3600" b="1" i="1" dirty="0" smtClean="0"/>
              <a:t/>
            </a:r>
            <a:br>
              <a:rPr lang="es-PY" sz="3600" b="1" i="1" dirty="0" smtClean="0"/>
            </a:br>
            <a:r>
              <a:rPr lang="es-PY" sz="3600" b="1" i="1" dirty="0"/>
              <a:t/>
            </a:r>
            <a:br>
              <a:rPr lang="es-PY" sz="3600" b="1" i="1" dirty="0"/>
            </a:br>
            <a:r>
              <a:rPr lang="es-PY" sz="3600" b="1" i="1" dirty="0" smtClean="0"/>
              <a:t/>
            </a:r>
            <a:br>
              <a:rPr lang="es-PY" sz="3600" b="1" i="1" dirty="0" smtClean="0"/>
            </a:br>
            <a:r>
              <a:rPr lang="es-PY" sz="3600" b="1" i="1" dirty="0"/>
              <a:t/>
            </a:r>
            <a:br>
              <a:rPr lang="es-PY" sz="3600" b="1" i="1" dirty="0"/>
            </a:br>
            <a:r>
              <a:rPr lang="es-PY" sz="3200" b="1" i="1" dirty="0" smtClean="0"/>
              <a:t/>
            </a:r>
            <a:br>
              <a:rPr lang="es-PY" sz="3200" b="1" i="1" dirty="0" smtClean="0"/>
            </a:br>
            <a:r>
              <a:rPr lang="es-PY" sz="3200" b="1" i="1" dirty="0" smtClean="0"/>
              <a:t> </a:t>
            </a:r>
            <a:r>
              <a:rPr lang="es-PY" sz="3600" b="1" i="1" dirty="0"/>
              <a:t/>
            </a:r>
            <a:br>
              <a:rPr lang="es-PY" sz="3600" b="1" i="1" dirty="0"/>
            </a:br>
            <a:r>
              <a:rPr lang="es-PY" sz="4400" b="1" i="1" dirty="0" smtClean="0"/>
              <a:t>…</a:t>
            </a:r>
            <a:r>
              <a:rPr lang="es-PY" sz="4400" i="1" dirty="0" smtClean="0"/>
              <a:t>superar </a:t>
            </a:r>
            <a:r>
              <a:rPr lang="es-PY" sz="4400" i="1" dirty="0"/>
              <a:t>los obstáculos que frenan la competitividad </a:t>
            </a:r>
            <a:r>
              <a:rPr lang="es-PY" sz="4400" i="1" dirty="0" smtClean="0"/>
              <a:t>y</a:t>
            </a:r>
            <a:br>
              <a:rPr lang="es-PY" sz="4400" i="1" dirty="0" smtClean="0"/>
            </a:br>
            <a:r>
              <a:rPr lang="es-PY" sz="4400" i="1" dirty="0" smtClean="0"/>
              <a:t> </a:t>
            </a:r>
            <a:r>
              <a:rPr lang="es-PY" sz="4400" i="1" dirty="0"/>
              <a:t>promover el crecimiento nacional</a:t>
            </a:r>
            <a:r>
              <a:rPr lang="es-PY" sz="4400" i="1" dirty="0" smtClean="0"/>
              <a:t>.”</a:t>
            </a:r>
            <a:endParaRPr lang="es-ES" sz="6600" i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1692" y="2875931"/>
            <a:ext cx="8821804" cy="701000"/>
          </a:xfrm>
        </p:spPr>
        <p:txBody>
          <a:bodyPr>
            <a:noAutofit/>
          </a:bodyPr>
          <a:lstStyle/>
          <a:p>
            <a:r>
              <a:rPr lang="es-PY" sz="2800" b="1" i="1" dirty="0"/>
              <a:t>papel de las Cámaras Empresariales</a:t>
            </a:r>
            <a:r>
              <a:rPr lang="es-PY" sz="3200" b="1" i="1" dirty="0"/>
              <a:t>…</a:t>
            </a:r>
            <a:r>
              <a:rPr lang="es-PY" sz="2800" b="1" i="1" dirty="0" smtClean="0"/>
              <a:t>Michael </a:t>
            </a:r>
            <a:r>
              <a:rPr lang="es-PY" sz="2800" b="1" i="1" dirty="0"/>
              <a:t>Porter, 1999</a:t>
            </a:r>
            <a:br>
              <a:rPr lang="es-PY" sz="2800" b="1" i="1" dirty="0"/>
            </a:br>
            <a:r>
              <a:rPr lang="es-PY" sz="2800" b="1" i="1" dirty="0"/>
              <a:t>Harvard Business Review</a:t>
            </a:r>
            <a:endParaRPr lang="es-ES" sz="2800" b="1" i="1" dirty="0"/>
          </a:p>
        </p:txBody>
      </p:sp>
      <p:pic>
        <p:nvPicPr>
          <p:cNvPr id="7" name="6 Imagen" descr="Michael-E.-Port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999"/>
            <a:ext cx="9144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40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41" y="797020"/>
            <a:ext cx="5103462" cy="4571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231" y="797020"/>
            <a:ext cx="4288353" cy="5021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ángulo 2"/>
          <p:cNvSpPr/>
          <p:nvPr/>
        </p:nvSpPr>
        <p:spPr>
          <a:xfrm>
            <a:off x="511741" y="5980836"/>
            <a:ext cx="8818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dirty="0" smtClean="0"/>
              <a:t>76 Años: investigación y propuestas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24668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02153" y="2325076"/>
            <a:ext cx="6135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/>
              <a:t>Investigaciones</a:t>
            </a:r>
            <a:r>
              <a:rPr lang="es-ES" sz="4000" dirty="0" smtClean="0"/>
              <a:t>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408804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449_cat_ESCALA_800_53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7693"/>
            <a:ext cx="1031278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4732216"/>
            <a:ext cx="8777427" cy="1891322"/>
          </a:xfrm>
        </p:spPr>
        <p:txBody>
          <a:bodyPr/>
          <a:lstStyle/>
          <a:p>
            <a:r>
              <a:rPr lang="es-ES_tradnl" sz="3600" b="1" dirty="0" smtClean="0">
                <a:solidFill>
                  <a:schemeClr val="bg1"/>
                </a:solidFill>
              </a:rPr>
              <a:t>“cada </a:t>
            </a:r>
            <a:r>
              <a:rPr lang="es-ES_tradnl" sz="3600" b="1" dirty="0">
                <a:solidFill>
                  <a:schemeClr val="bg1"/>
                </a:solidFill>
              </a:rPr>
              <a:t>día de demora antes de embarcar un</a:t>
            </a:r>
            <a:r>
              <a:rPr lang="es-ES_tradnl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producto, </a:t>
            </a:r>
            <a:r>
              <a:rPr lang="es-ES_tradnl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equivale a que un país se aleje de sus socios comerciales 70 </a:t>
            </a:r>
            <a:r>
              <a:rPr lang="es-ES_tradnl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kms</a:t>
            </a:r>
            <a:r>
              <a:rPr lang="es-ES_tradnl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…”</a:t>
            </a:r>
            <a:endParaRPr lang="es-ES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71362" y="2514523"/>
            <a:ext cx="8162365" cy="701000"/>
          </a:xfrm>
        </p:spPr>
        <p:txBody>
          <a:bodyPr>
            <a:normAutofit/>
          </a:bodyPr>
          <a:lstStyle/>
          <a:p>
            <a:pPr algn="r"/>
            <a:r>
              <a:rPr lang="es-ES" sz="2000" b="1" i="1" dirty="0"/>
              <a:t>Trading-</a:t>
            </a:r>
            <a:r>
              <a:rPr lang="es-ES" sz="2000" b="1" i="1" dirty="0" err="1"/>
              <a:t>On</a:t>
            </a:r>
            <a:r>
              <a:rPr lang="es-ES" sz="2000" b="1" i="1" dirty="0"/>
              <a:t>-</a:t>
            </a:r>
            <a:r>
              <a:rPr lang="es-ES" sz="2000" b="1" i="1" dirty="0" smtClean="0"/>
              <a:t>Time</a:t>
            </a:r>
            <a:r>
              <a:rPr lang="es-ES" sz="2000" b="1" dirty="0" smtClean="0"/>
              <a:t>, Simeon Djankov (</a:t>
            </a:r>
            <a:r>
              <a:rPr lang="es-ES" sz="2000" b="1" dirty="0"/>
              <a:t>2006)</a:t>
            </a:r>
          </a:p>
        </p:txBody>
      </p:sp>
    </p:spTree>
    <p:extLst>
      <p:ext uri="{BB962C8B-B14F-4D97-AF65-F5344CB8AC3E}">
        <p14:creationId xmlns:p14="http://schemas.microsoft.com/office/powerpoint/2010/main" xmlns="" val="329983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0535"/>
            <a:ext cx="9144000" cy="2349427"/>
          </a:xfrm>
        </p:spPr>
        <p:txBody>
          <a:bodyPr/>
          <a:lstStyle/>
          <a:p>
            <a:r>
              <a:rPr lang="es-ES" sz="4400" dirty="0" smtClean="0">
                <a:solidFill>
                  <a:srgbClr val="C00000"/>
                </a:solidFill>
              </a:rPr>
              <a:t>Paraguay 150 entre 189 Economías,</a:t>
            </a:r>
            <a:br>
              <a:rPr lang="es-ES" sz="4400" dirty="0" smtClean="0">
                <a:solidFill>
                  <a:srgbClr val="C00000"/>
                </a:solidFill>
              </a:rPr>
            </a:br>
            <a:r>
              <a:rPr lang="es-ES" sz="4400" dirty="0" smtClean="0">
                <a:solidFill>
                  <a:srgbClr val="C00000"/>
                </a:solidFill>
              </a:rPr>
              <a:t>… 25 lugares debajo de países Mediterráneos comparables </a:t>
            </a:r>
            <a:r>
              <a:rPr lang="es-ES" sz="3600" dirty="0" smtClean="0">
                <a:solidFill>
                  <a:srgbClr val="C00000"/>
                </a:solidFill>
              </a:rPr>
              <a:t>(Bolivia) </a:t>
            </a:r>
            <a:endParaRPr lang="es-ES" sz="4400" dirty="0">
              <a:solidFill>
                <a:srgbClr val="C00000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6792" y="2943536"/>
            <a:ext cx="8162365" cy="701000"/>
          </a:xfrm>
        </p:spPr>
        <p:txBody>
          <a:bodyPr>
            <a:noAutofit/>
          </a:bodyPr>
          <a:lstStyle/>
          <a:p>
            <a:pPr algn="r"/>
            <a:r>
              <a:rPr lang="es-ES" sz="2800" b="1" dirty="0"/>
              <a:t>Calificación </a:t>
            </a:r>
            <a:r>
              <a:rPr lang="es-ES" sz="2800" b="1" dirty="0" err="1"/>
              <a:t>Doing</a:t>
            </a:r>
            <a:r>
              <a:rPr lang="es-ES" sz="2800" b="1" dirty="0"/>
              <a:t> Business 2015</a:t>
            </a:r>
            <a:br>
              <a:rPr lang="es-ES" sz="2800" b="1" dirty="0"/>
            </a:br>
            <a:r>
              <a:rPr lang="es-ES" sz="2800" b="1" dirty="0"/>
              <a:t>para Comercio Transfronterizo</a:t>
            </a:r>
          </a:p>
        </p:txBody>
      </p:sp>
      <p:pic>
        <p:nvPicPr>
          <p:cNvPr id="4" name="3 Imagen" descr="964x275-header1_tcm_176_13872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9494"/>
            <a:ext cx="9144000" cy="260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89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Perspectivas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9760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>
        <p:cover dir="d"/>
      </p:transition>
    </mc:Choice>
    <mc:Fallback>
      <p:transition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Aventura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ventura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Aventu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Aventura.thmx</Template>
  <TotalTime>1739</TotalTime>
  <Words>1042</Words>
  <Application>Microsoft Macintosh PowerPoint</Application>
  <PresentationFormat>Presentación en pantalla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Aventura</vt:lpstr>
      <vt:lpstr>CIP</vt:lpstr>
      <vt:lpstr>… competitividad del país beneficiando a sus asociados y a la población.</vt:lpstr>
      <vt:lpstr>.…mayor eficiencia en sus costos de comercio.</vt:lpstr>
      <vt:lpstr>           …superar los obstáculos que frenan la competitividad y  promover el crecimiento nacional.”</vt:lpstr>
      <vt:lpstr>Diapositiva 5</vt:lpstr>
      <vt:lpstr>Diapositiva 6</vt:lpstr>
      <vt:lpstr>“cada día de demora antes de embarcar un producto, equivale a que un país se aleje de sus socios comerciales 70 kms…”</vt:lpstr>
      <vt:lpstr>Paraguay 150 entre 189 Economías, … 25 lugares debajo de países Mediterráneos comparables (Bolivia) </vt:lpstr>
      <vt:lpstr>Perspectivas 2016</vt:lpstr>
      <vt:lpstr>Paraguay: Importaciones 2011-2015</vt:lpstr>
      <vt:lpstr>Diapositiva 11</vt:lpstr>
      <vt:lpstr>Estudio del CIP:  se focaliza en identificar  sobrecostos de Importación</vt:lpstr>
      <vt:lpstr>Diapositiva 13</vt:lpstr>
      <vt:lpstr>Conclusiones Estudio del CIP</vt:lpstr>
      <vt:lpstr>Paraguay: Costos de Importación. Doing B. 2015 </vt:lpstr>
      <vt:lpstr>Paraguay, único país que grava las Importaciones cobrando Visación Consular</vt:lpstr>
      <vt:lpstr>Paraguay, único país que comisiona funcionarios de Aduanas y Puertos a países extranjeros, encareciendo 100$ por cada operación en dichos puertos.</vt:lpstr>
      <vt:lpstr>Sobrecostos que ya no se justifican.</vt:lpstr>
      <vt:lpstr>Paraguay, debería reducir costos de importación entre 600$ y 900$  para igualar niveles de países mediterráneos</vt:lpstr>
      <vt:lpstr>Propuestas Finales</vt:lpstr>
      <vt:lpstr>Propuestas Finales</vt:lpstr>
      <vt:lpstr>Cuadro resumen de Sobrecostos y acciones recomendadas (I)</vt:lpstr>
      <vt:lpstr>Cuadro resumen de Sobrecostos y acciones recomendadas  SECTOR PUBLICO (II)</vt:lpstr>
      <vt:lpstr>Cuadro resumen de Costos y acciones recomendadas (III)</vt:lpstr>
      <vt:lpstr>El plan Nacional de Desarrollo busca la  “Inserción de Paraguay en el Mundo”</vt:lpstr>
      <vt:lpstr>Diapositiva 26</vt:lpstr>
      <vt:lpstr>Diapositiva 27</vt:lpstr>
    </vt:vector>
  </TitlesOfParts>
  <Company>MANCUE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C.i.P</dc:title>
  <dc:creator>Pedro Mancuello</dc:creator>
  <cp:lastModifiedBy>SubGerencia</cp:lastModifiedBy>
  <cp:revision>79</cp:revision>
  <dcterms:created xsi:type="dcterms:W3CDTF">2015-12-14T17:28:27Z</dcterms:created>
  <dcterms:modified xsi:type="dcterms:W3CDTF">2016-02-09T16:33:02Z</dcterms:modified>
</cp:coreProperties>
</file>