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HzrurYbAqLKPhk0SUidIRE13c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3E810-DE23-48C7-AB59-B28E5E991EFB}">
  <a:tblStyle styleId="{16E3E810-DE23-48C7-AB59-B28E5E991E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3D3C628-A8A1-4344-B182-7088DAE37CA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4D18978-FD1C-481A-A6A3-E7C841D3836F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3580a7f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2d3580a7f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321f44ac5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2d321f44ac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33b5d7b3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d33b5d7b32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2d33b5d7b32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Y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d368db0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2d368db0d7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2d368db0d7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Y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d33b5d7b32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2d33b5d7b3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321f44ac5_5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2d321f44ac5_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d3510062e0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2d3510062e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36100d7b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d36100d7b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d3510062e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2d3510062e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321f44ac5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d321f44ac5_5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2d321f44ac5_5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PY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4137f957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304137f957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s-PY" sz="3200"/>
              <a:t>Identificar sobrecostos.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s-PY" sz="3200"/>
              <a:t>Sensibilizar y visibilizar impacto. </a:t>
            </a:r>
            <a:r>
              <a:rPr lang="es-PY"/>
              <a:t>(Competitividad, Corrupción)</a:t>
            </a:r>
            <a:endParaRPr sz="3200"/>
          </a:p>
          <a:p>
            <a:pPr marL="97155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s-PY" sz="3200"/>
              <a:t>Proponer mejoras</a:t>
            </a:r>
            <a:endParaRPr/>
          </a:p>
          <a:p>
            <a:pPr marL="97155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Y" sz="3200" u="sng"/>
              <a:t>Resultados</a:t>
            </a:r>
            <a:r>
              <a:rPr lang="es-PY" sz="3200"/>
              <a:t>: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200" u="sng"/>
          </a:p>
          <a:p>
            <a:pPr marL="4572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s-PY" sz="3200"/>
              <a:t>MRE, INDI, ANNP: Arancel Consular + 7% INDI sobre arancel eliminados.</a:t>
            </a:r>
            <a:endParaRPr/>
          </a:p>
          <a:p>
            <a:pPr marL="4572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s-PY" sz="3200"/>
              <a:t>Traslado de punto de llegada a Puerto de Despacho “Acompañamiento” (60$)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s-PY" sz="1300"/>
              <a:t> </a:t>
            </a:r>
            <a:r>
              <a:rPr lang="es-PY" sz="3200"/>
              <a:t>Comité de Facilitación, estudio de procesos.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304137f957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Y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33b5d7b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2d33b5d7b32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d33b5d7b32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Y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33b5d7b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d33b5d7b32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d33b5d7b32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Y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321f44ac5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d321f44ac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279725" y="4164775"/>
            <a:ext cx="64374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PY" sz="3500" dirty="0">
                <a:latin typeface="Poppins"/>
                <a:ea typeface="Poppins"/>
                <a:cs typeface="Poppins"/>
                <a:sym typeface="Poppins"/>
              </a:rPr>
              <a:t>Centro de Importadores del Paraguay - CIP</a:t>
            </a:r>
            <a:endParaRPr sz="35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5321721" y="2219425"/>
            <a:ext cx="63534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Y" sz="4000" b="1">
                <a:latin typeface="Poppins"/>
                <a:ea typeface="Poppins"/>
                <a:cs typeface="Poppins"/>
                <a:sym typeface="Poppins"/>
              </a:rPr>
              <a:t>Estudio de Costos y Sobrecostos a la Importación</a:t>
            </a:r>
            <a:endParaRPr sz="4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5279725" y="5235875"/>
            <a:ext cx="53883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PY" sz="2500" dirty="0">
                <a:latin typeface="Poppins"/>
                <a:ea typeface="Poppins"/>
                <a:cs typeface="Poppins"/>
                <a:sym typeface="Poppins"/>
              </a:rPr>
              <a:t>Septiembre 2024</a:t>
            </a:r>
            <a:endParaRPr sz="25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47913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5568"/>
          <a:stretch/>
        </p:blipFill>
        <p:spPr>
          <a:xfrm>
            <a:off x="446975" y="576600"/>
            <a:ext cx="3897350" cy="58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613" y="576598"/>
            <a:ext cx="6245616" cy="10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048A52-F865-8884-7777-3E65DF3B45AD}"/>
              </a:ext>
            </a:extLst>
          </p:cNvPr>
          <p:cNvSpPr txBox="1"/>
          <p:nvPr/>
        </p:nvSpPr>
        <p:spPr>
          <a:xfrm>
            <a:off x="7192490" y="6281402"/>
            <a:ext cx="485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Y" sz="1400" dirty="0">
                <a:latin typeface="Poppins"/>
                <a:ea typeface="Poppins"/>
                <a:cs typeface="Poppins"/>
                <a:sym typeface="Poppins"/>
              </a:rPr>
              <a:t>Elaborado por PEDRO MANCUELLO PEREZ</a:t>
            </a:r>
          </a:p>
          <a:p>
            <a:pPr algn="r"/>
            <a:r>
              <a:rPr lang="es-PY" dirty="0">
                <a:latin typeface="Poppins"/>
                <a:cs typeface="Poppins"/>
                <a:sym typeface="Poppins"/>
              </a:rPr>
              <a:t>ROCIO AGUAYO</a:t>
            </a:r>
            <a:endParaRPr lang="es-P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582700" y="225450"/>
            <a:ext cx="67011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Calibri"/>
              <a:buNone/>
            </a:pPr>
            <a:r>
              <a:rPr lang="es-PY" sz="3000" b="1">
                <a:latin typeface="Poppins"/>
                <a:ea typeface="Poppins"/>
                <a:cs typeface="Poppins"/>
                <a:sym typeface="Poppins"/>
              </a:rPr>
              <a:t>Análisis realizado para cada familia de producto. Ej. Domisanitario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0" name="Google Shape;21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100" y="1272925"/>
            <a:ext cx="3396810" cy="508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660" y="1272926"/>
            <a:ext cx="6107660" cy="508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0950" y="316287"/>
            <a:ext cx="4351104" cy="74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A36109B-283C-DCA5-7ADF-0C28972B8227}"/>
              </a:ext>
            </a:extLst>
          </p:cNvPr>
          <p:cNvSpPr txBox="1"/>
          <p:nvPr/>
        </p:nvSpPr>
        <p:spPr>
          <a:xfrm>
            <a:off x="7192490" y="6281402"/>
            <a:ext cx="485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Y" sz="1400" dirty="0">
                <a:latin typeface="Poppins"/>
                <a:ea typeface="Poppins"/>
                <a:cs typeface="Poppins"/>
                <a:sym typeface="Poppins"/>
              </a:rPr>
              <a:t>Elaborado por PEDRO MANCUELLO PEREZ</a:t>
            </a:r>
          </a:p>
          <a:p>
            <a:pPr algn="r"/>
            <a:r>
              <a:rPr lang="es-PY" dirty="0">
                <a:latin typeface="Poppins"/>
                <a:cs typeface="Poppins"/>
                <a:sym typeface="Poppins"/>
              </a:rPr>
              <a:t>ROCIO AGUAYO</a:t>
            </a:r>
            <a:endParaRPr lang="es-P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3580a7f3f_0_0"/>
          <p:cNvSpPr txBox="1">
            <a:spLocks noGrp="1"/>
          </p:cNvSpPr>
          <p:nvPr>
            <p:ph type="title"/>
          </p:nvPr>
        </p:nvSpPr>
        <p:spPr>
          <a:xfrm>
            <a:off x="2932125" y="199575"/>
            <a:ext cx="39387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PY" sz="2800" b="1">
                <a:latin typeface="Poppins"/>
                <a:ea typeface="Poppins"/>
                <a:cs typeface="Poppins"/>
                <a:sym typeface="Poppins"/>
              </a:rPr>
              <a:t>Domisanitario</a:t>
            </a:r>
            <a:endParaRPr sz="28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g2d3580a7f3f_0_0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d3580a7f3f_0_0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Y" sz="1800" b="1">
                <a:latin typeface="Calibri"/>
                <a:ea typeface="Calibri"/>
                <a:cs typeface="Calibri"/>
                <a:sym typeface="Calibri"/>
              </a:rPr>
              <a:t>Análisis de un  caso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d3580a7f3f_0_0"/>
          <p:cNvSpPr/>
          <p:nvPr/>
        </p:nvSpPr>
        <p:spPr>
          <a:xfrm>
            <a:off x="10278525" y="412110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d3580a7f3f_0_0"/>
          <p:cNvSpPr/>
          <p:nvPr/>
        </p:nvSpPr>
        <p:spPr>
          <a:xfrm>
            <a:off x="7556850" y="3564000"/>
            <a:ext cx="3653700" cy="10842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Y" sz="1800" b="1">
                <a:latin typeface="Poppins"/>
                <a:ea typeface="Poppins"/>
                <a:cs typeface="Poppins"/>
                <a:sym typeface="Poppins"/>
              </a:rPr>
              <a:t>Cálculo del Costo de Oportunidad</a:t>
            </a:r>
            <a:r>
              <a:rPr lang="es-PY" sz="1800">
                <a:latin typeface="Poppins"/>
                <a:ea typeface="Poppins"/>
                <a:cs typeface="Poppins"/>
                <a:sym typeface="Poppins"/>
              </a:rPr>
              <a:t> del Capital</a:t>
            </a:r>
            <a:endParaRPr sz="18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2" name="Google Shape;222;g2d3580a7f3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000" y="1129575"/>
            <a:ext cx="5805826" cy="5179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d3580a7f3f_0_0"/>
          <p:cNvSpPr txBox="1">
            <a:spLocks noGrp="1"/>
          </p:cNvSpPr>
          <p:nvPr>
            <p:ph type="title"/>
          </p:nvPr>
        </p:nvSpPr>
        <p:spPr>
          <a:xfrm>
            <a:off x="7184750" y="4784590"/>
            <a:ext cx="4744200" cy="1831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PY" sz="2100">
                <a:latin typeface="Poppins"/>
                <a:ea typeface="Poppins"/>
                <a:cs typeface="Poppins"/>
                <a:sym typeface="Poppins"/>
              </a:rPr>
              <a:t>“Cada día de demora en las Importaciones representa un</a:t>
            </a:r>
            <a:r>
              <a:rPr lang="es-PY" sz="2100" b="1">
                <a:latin typeface="Poppins"/>
                <a:ea typeface="Poppins"/>
                <a:cs typeface="Poppins"/>
                <a:sym typeface="Poppins"/>
              </a:rPr>
              <a:t> costo de oportunidad del Capital de </a:t>
            </a:r>
            <a:r>
              <a:rPr lang="es-PY" sz="2200" b="1">
                <a:latin typeface="Poppins"/>
                <a:ea typeface="Poppins"/>
                <a:cs typeface="Poppins"/>
                <a:sym typeface="Poppins"/>
              </a:rPr>
              <a:t>USD 2.956.667 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PY" sz="1700">
                <a:latin typeface="Poppins"/>
                <a:ea typeface="Poppins"/>
                <a:cs typeface="Poppins"/>
                <a:sym typeface="Poppins"/>
              </a:rPr>
              <a:t>(a una tasa del 6% anual)”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8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4" name="Google Shape;224;g2d3580a7f3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2113" y="1243812"/>
            <a:ext cx="4508475" cy="21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d3580a7f3f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5975" y="275275"/>
            <a:ext cx="4441752" cy="762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321f44ac5_0_162"/>
          <p:cNvSpPr txBox="1">
            <a:spLocks noGrp="1"/>
          </p:cNvSpPr>
          <p:nvPr>
            <p:ph type="title"/>
          </p:nvPr>
        </p:nvSpPr>
        <p:spPr>
          <a:xfrm>
            <a:off x="1537350" y="893700"/>
            <a:ext cx="9117300" cy="5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PY" sz="5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Resumen de Sobrecostos identificados</a:t>
            </a:r>
            <a:endParaRPr sz="5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33b5d7b32_0_13"/>
          <p:cNvSpPr txBox="1">
            <a:spLocks noGrp="1"/>
          </p:cNvSpPr>
          <p:nvPr>
            <p:ph type="title"/>
          </p:nvPr>
        </p:nvSpPr>
        <p:spPr>
          <a:xfrm>
            <a:off x="3232650" y="208575"/>
            <a:ext cx="83415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Y" sz="2600" b="1">
                <a:latin typeface="Poppins"/>
                <a:ea typeface="Poppins"/>
                <a:cs typeface="Poppins"/>
                <a:sym typeface="Poppins"/>
              </a:rPr>
              <a:t>Principales Acciones propuestas para reducir Sobrecostos (I)</a:t>
            </a:r>
            <a:endParaRPr sz="26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g2d33b5d7b32_0_13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d33b5d7b32_0_13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d33b5d7b32_0_13"/>
          <p:cNvSpPr txBox="1"/>
          <p:nvPr/>
        </p:nvSpPr>
        <p:spPr>
          <a:xfrm>
            <a:off x="174338" y="2440300"/>
            <a:ext cx="4854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Y"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28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g2d33b5d7b32_0_13"/>
          <p:cNvSpPr txBox="1"/>
          <p:nvPr/>
        </p:nvSpPr>
        <p:spPr>
          <a:xfrm>
            <a:off x="174338" y="3466425"/>
            <a:ext cx="4854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Y"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28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g2d33b5d7b32_0_13"/>
          <p:cNvSpPr txBox="1"/>
          <p:nvPr/>
        </p:nvSpPr>
        <p:spPr>
          <a:xfrm>
            <a:off x="174338" y="4780400"/>
            <a:ext cx="4854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Y"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28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42" name="Google Shape;242;g2d33b5d7b32_0_13"/>
          <p:cNvGraphicFramePr/>
          <p:nvPr/>
        </p:nvGraphicFramePr>
        <p:xfrm>
          <a:off x="858750" y="1397213"/>
          <a:ext cx="11100375" cy="5359630"/>
        </p:xfrm>
        <a:graphic>
          <a:graphicData uri="http://schemas.openxmlformats.org/drawingml/2006/table">
            <a:tbl>
              <a:tblPr>
                <a:noFill/>
                <a:tableStyleId>{94D18978-FD1C-481A-A6A3-E7C841D3836F}</a:tableStyleId>
              </a:tblPr>
              <a:tblGrid>
                <a:gridCol w="15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Institución y Sobrecosto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Marco Legal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Descripción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Estimado Unitario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Acción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Y" sz="16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MIC</a:t>
                      </a:r>
                      <a:r>
                        <a:rPr lang="es-PY" sz="16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 LPI Licencia Previa de Importación / </a:t>
                      </a:r>
                      <a:r>
                        <a:rPr lang="es-PY" sz="14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INTN</a:t>
                      </a:r>
                      <a:endParaRPr sz="1400" b="1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Decreto y Res. por cada LPI. Ley 904/63 y modif.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Generan demora (Análisis Laboratoriales) e impiden el libre ingreso de productos.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Y" sz="1800" b="1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100$</a:t>
                      </a:r>
                      <a:endParaRPr sz="1800" b="1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Eliminar</a:t>
                      </a: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LPIs que no impacten a la producción local (6). Simplificar restantes (20) licencias e incorporar autorización automática.</a:t>
                      </a:r>
                      <a:endParaRPr sz="13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Y" sz="16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ANNP</a:t>
                      </a:r>
                      <a:r>
                        <a:rPr lang="es-PY" sz="16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 Trasbordo Marítimo Fluvial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Decreto </a:t>
                      </a:r>
                      <a:r>
                        <a:rPr lang="es-PY" sz="1300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13087/96 (no publicado)</a:t>
                      </a:r>
                      <a:endParaRPr sz="1300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Pago de viáticos y comisionamientos a funcionarios públicos en otros países.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Y" sz="1800" b="1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50$</a:t>
                      </a:r>
                      <a:endParaRPr sz="1800" b="1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Eliminar</a:t>
                      </a: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el decreto y comisionamiento de funcionarios que demoran trámites de reembarque.</a:t>
                      </a:r>
                      <a:endParaRPr sz="13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475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PY" sz="17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DNIT</a:t>
                      </a: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 Trasbordo Marítimo Fluvial + Canon + Exigencia de Fotocopias + Canales de Selección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Ley 7143/23 de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"Creación de la DNIT" Decreto 1394/14, Decreto 1952/24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Ley Nº 6562/20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"Papel Cero"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Decreto Nº 4845/21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Y" sz="1600" u="none" strike="noStrike" cap="none"/>
                        <a:t>Intervención aduanera.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Y" sz="1800" b="1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50$</a:t>
                      </a:r>
                      <a:endParaRPr sz="1800" b="1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Eliminar.</a:t>
                      </a:r>
                      <a:endParaRPr sz="1400" b="1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Revisar el marco legal y los procedimientos en la DNIT para evitar la intervención física de funcionarios, hacerlo vía sistema.</a:t>
                      </a:r>
                      <a:endParaRPr sz="13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Incluir en el presupuesto de la DNIT.</a:t>
                      </a:r>
                      <a:endParaRPr sz="13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Implementación de La Ley 6562/2020 "Papel Cero".</a:t>
                      </a:r>
                      <a:endParaRPr sz="13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Implementación de Tecnología en remplazo de la presentación física para Canal Verde .</a:t>
                      </a:r>
                      <a:endParaRPr sz="13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75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/>
                        <a:t>Canon SOFIA.</a:t>
                      </a:r>
                      <a:endParaRPr sz="15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Y" sz="1800" b="1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27$</a:t>
                      </a:r>
                      <a:endParaRPr sz="1800" b="1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75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solidFill>
                            <a:srgbClr val="1F1F1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Fotocopias por despacho.</a:t>
                      </a:r>
                      <a:endParaRPr sz="1500" u="none" strike="noStrike" cap="none">
                        <a:solidFill>
                          <a:srgbClr val="1F1F1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Y" sz="1800" b="1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10$</a:t>
                      </a:r>
                      <a:endParaRPr sz="1800" b="1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70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Canal de selección.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Y" sz="1800" b="1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25$</a:t>
                      </a:r>
                      <a:endParaRPr sz="1800" b="1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d368db0d7e_0_0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2d368db0d7e_0_0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d368db0d7e_0_0"/>
          <p:cNvSpPr txBox="1"/>
          <p:nvPr/>
        </p:nvSpPr>
        <p:spPr>
          <a:xfrm>
            <a:off x="285663" y="2505725"/>
            <a:ext cx="4854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Y"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28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g2d368db0d7e_0_0"/>
          <p:cNvSpPr txBox="1"/>
          <p:nvPr/>
        </p:nvSpPr>
        <p:spPr>
          <a:xfrm>
            <a:off x="285663" y="3816100"/>
            <a:ext cx="4854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Y"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28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g2d368db0d7e_0_0"/>
          <p:cNvSpPr txBox="1"/>
          <p:nvPr/>
        </p:nvSpPr>
        <p:spPr>
          <a:xfrm>
            <a:off x="285663" y="5539500"/>
            <a:ext cx="4854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Y"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sz="28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53" name="Google Shape;253;g2d368db0d7e_0_0"/>
          <p:cNvGraphicFramePr/>
          <p:nvPr/>
        </p:nvGraphicFramePr>
        <p:xfrm>
          <a:off x="956400" y="1335150"/>
          <a:ext cx="10744725" cy="5379638"/>
        </p:xfrm>
        <a:graphic>
          <a:graphicData uri="http://schemas.openxmlformats.org/drawingml/2006/table">
            <a:tbl>
              <a:tblPr>
                <a:noFill/>
                <a:tableStyleId>{94D18978-FD1C-481A-A6A3-E7C841D3836F}</a:tableStyleId>
              </a:tblPr>
              <a:tblGrid>
                <a:gridCol w="175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7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Institución y Sobrecosto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Marco Legal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Descripción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Estimado Unitario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Acción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DINAVISA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 Productos No Controlados Riesgo 1 y 2, Dispositivos Médicos.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Ley 836/80 "Código Sanitario" Resolución</a:t>
                      </a:r>
                      <a:endParaRPr sz="13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 los últimos años se agregaron "Dispositivos Médicos" afecta a variedad de productos.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Y" sz="1800" b="1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82,8$</a:t>
                      </a:r>
                      <a:endParaRPr sz="1800" b="1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Integrar Sistemas. 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Que los datos del Registro puedan ser estirados vía sistema, sin necesidad de cargar para cada intervención solicitada.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Revisar tasas 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 manera a unificarlas hacia un promedio basado en un estudio de costos de prestación de los servicios.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Y" sz="16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INAN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 Autorización de importación de Alimentos y bebidas.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Ley 836/80 "Código Sanitario" y Resolución 062/23</a:t>
                      </a:r>
                      <a:endParaRPr sz="13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Reglamentación del trámite electrónico de autorizaciones y licencias de </a:t>
                      </a:r>
                      <a:r>
                        <a:rPr lang="es-PY" sz="14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importación de alimentos y bebidas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 través del VUI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Y" sz="1800" b="1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51,1 $</a:t>
                      </a:r>
                      <a:endParaRPr sz="1800" b="1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Municipalidades 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-Tasa de "Análisis" de Alimentos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Y" sz="13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Ley 3966/2010 "Orgánica Municipal" Ley 881/80 Régimen Tributario MCA y Ordenanzas varias.</a:t>
                      </a:r>
                      <a:endParaRPr sz="13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 Municipios cobran una tasa que varía entre 18 a 22 Gs. por kilo de </a:t>
                      </a:r>
                      <a:r>
                        <a:rPr lang="es-PY" sz="14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alimentos importados 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+ formularios.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Y" sz="1800" b="1" u="none" strike="noStrike" cap="none">
                          <a:solidFill>
                            <a:srgbClr val="33333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101,5$</a:t>
                      </a:r>
                      <a:endParaRPr sz="1800" b="1" u="none" strike="noStrike" cap="none">
                        <a:solidFill>
                          <a:srgbClr val="33333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Y" sz="14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Eliminar </a:t>
                      </a:r>
                      <a:r>
                        <a:rPr lang="es-PY" sz="1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debido a que no existe una contraprestación real del servicio.</a:t>
                      </a: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4" name="Google Shape;254;g2d368db0d7e_0_0"/>
          <p:cNvSpPr txBox="1">
            <a:spLocks noGrp="1"/>
          </p:cNvSpPr>
          <p:nvPr>
            <p:ph type="title"/>
          </p:nvPr>
        </p:nvSpPr>
        <p:spPr>
          <a:xfrm>
            <a:off x="3149500" y="230250"/>
            <a:ext cx="83415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Y" sz="2600" b="1">
                <a:latin typeface="Poppins"/>
                <a:ea typeface="Poppins"/>
                <a:cs typeface="Poppins"/>
                <a:sym typeface="Poppins"/>
              </a:rPr>
              <a:t>Principales Acciones propuestas para reducir Sobrecostos (II)</a:t>
            </a:r>
            <a:endParaRPr sz="26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33b5d7b32_0_19"/>
          <p:cNvSpPr txBox="1">
            <a:spLocks noGrp="1"/>
          </p:cNvSpPr>
          <p:nvPr>
            <p:ph type="title"/>
          </p:nvPr>
        </p:nvSpPr>
        <p:spPr>
          <a:xfrm>
            <a:off x="1537350" y="893700"/>
            <a:ext cx="9117300" cy="5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PY" sz="5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Reflexiones finales</a:t>
            </a:r>
            <a:endParaRPr sz="5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d321f44ac5_5_41"/>
          <p:cNvSpPr txBox="1">
            <a:spLocks noGrp="1"/>
          </p:cNvSpPr>
          <p:nvPr>
            <p:ph type="title"/>
          </p:nvPr>
        </p:nvSpPr>
        <p:spPr>
          <a:xfrm>
            <a:off x="699300" y="1406263"/>
            <a:ext cx="10793400" cy="4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457200" lvl="0" indent="-3771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oppins"/>
              <a:buAutoNum type="arabicPeriod"/>
            </a:pPr>
            <a:r>
              <a:rPr lang="es-PY" sz="2600">
                <a:latin typeface="Poppins"/>
                <a:ea typeface="Poppins"/>
                <a:cs typeface="Poppins"/>
                <a:sym typeface="Poppins"/>
              </a:rPr>
              <a:t>Paraguay posee sobrecostos por mediterraneidad y debe trabajar en compensarlos reduciendo otros sobrecostos y buscando mayor eficiencia logística.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923"/>
              <a:buNone/>
            </a:pP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771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oppins"/>
              <a:buAutoNum type="arabicPeriod"/>
            </a:pPr>
            <a:r>
              <a:rPr lang="es-PY" sz="2600">
                <a:latin typeface="Poppins"/>
                <a:ea typeface="Poppins"/>
                <a:cs typeface="Poppins"/>
                <a:sym typeface="Poppins"/>
              </a:rPr>
              <a:t>Sobrecostos por burocracia o malas prácticas en instituciones como: ANNP, DNIT, MIC-INTN, DINAVISA-INAN, DINAC deben ser eliminados, simplificados y automatizados.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923"/>
              <a:buNone/>
            </a:pP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7719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oppins"/>
              <a:buAutoNum type="arabicPeriod"/>
            </a:pPr>
            <a:r>
              <a:rPr lang="es-PY" sz="2600">
                <a:latin typeface="Poppins"/>
                <a:ea typeface="Poppins"/>
                <a:cs typeface="Poppins"/>
                <a:sym typeface="Poppins"/>
              </a:rPr>
              <a:t>El aumento de productos con Licencias Previas de Importación fue de 117% en 10 años, estas barreras al comercio deben ser revisadas.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g2d321f44ac5_5_41"/>
          <p:cNvSpPr txBox="1">
            <a:spLocks noGrp="1"/>
          </p:cNvSpPr>
          <p:nvPr>
            <p:ph type="title"/>
          </p:nvPr>
        </p:nvSpPr>
        <p:spPr>
          <a:xfrm>
            <a:off x="3013450" y="314625"/>
            <a:ext cx="42426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s-PY" sz="3200" b="1">
                <a:latin typeface="Poppins"/>
                <a:ea typeface="Poppins"/>
                <a:cs typeface="Poppins"/>
                <a:sym typeface="Poppins"/>
              </a:rPr>
              <a:t>Recomendaciones Finales</a:t>
            </a:r>
            <a:endParaRPr sz="3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g2d321f44ac5_5_41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d321f44ac5_5_41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d321f44ac5_5_41"/>
          <p:cNvSpPr/>
          <p:nvPr/>
        </p:nvSpPr>
        <p:spPr>
          <a:xfrm>
            <a:off x="10278525" y="617850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d321f44ac5_5_41"/>
          <p:cNvSpPr/>
          <p:nvPr/>
        </p:nvSpPr>
        <p:spPr>
          <a:xfrm>
            <a:off x="9169325" y="609125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g2d321f44ac5_5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5575" y="395087"/>
            <a:ext cx="4151988" cy="70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d3510062e0_0_19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d3510062e0_0_19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2d3510062e0_0_19"/>
          <p:cNvSpPr/>
          <p:nvPr/>
        </p:nvSpPr>
        <p:spPr>
          <a:xfrm>
            <a:off x="10278525" y="617850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d3510062e0_0_19"/>
          <p:cNvSpPr/>
          <p:nvPr/>
        </p:nvSpPr>
        <p:spPr>
          <a:xfrm>
            <a:off x="9169325" y="592800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d3510062e0_0_19"/>
          <p:cNvSpPr txBox="1"/>
          <p:nvPr/>
        </p:nvSpPr>
        <p:spPr>
          <a:xfrm>
            <a:off x="913750" y="1364575"/>
            <a:ext cx="10579200" cy="4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</a:t>
            </a:r>
            <a:r>
              <a:rPr lang="es-PY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Integración de Sistemas.</a:t>
            </a: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todos los actores de IMPORTACIÓN deben estar integrados de manera a:</a:t>
            </a: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90000" marR="0" lvl="0" indent="-380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arenR"/>
            </a:pP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Que haya intervenciones, seguimientos y pagos en líneas. para así poder anticipar, agilizar y solucionar inconvenientes en menor tiempo.</a:t>
            </a: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90000" marR="0" lvl="0" indent="-380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arenR"/>
            </a:pP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Evitar duplicación de carga de datos que muchas veces llevan a errores que terminan en demoras y sobrecostos.</a:t>
            </a: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Respecto al cobro de intervenciones Municipales, se recomienda </a:t>
            </a:r>
            <a:r>
              <a:rPr lang="es-PY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 eliminación </a:t>
            </a: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(no existe una prestación de servicio real)</a:t>
            </a: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0" name="Google Shape;280;g2d3510062e0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050" y="456237"/>
            <a:ext cx="4215132" cy="72687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d3510062e0_0_19"/>
          <p:cNvSpPr txBox="1">
            <a:spLocks noGrp="1"/>
          </p:cNvSpPr>
          <p:nvPr>
            <p:ph type="title"/>
          </p:nvPr>
        </p:nvSpPr>
        <p:spPr>
          <a:xfrm>
            <a:off x="3013450" y="314625"/>
            <a:ext cx="42426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s-PY" sz="3200" b="1">
                <a:latin typeface="Poppins"/>
                <a:ea typeface="Poppins"/>
                <a:cs typeface="Poppins"/>
                <a:sym typeface="Poppins"/>
              </a:rPr>
              <a:t>Recomendaciones Finales</a:t>
            </a:r>
            <a:endParaRPr sz="32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36100d7b8_1_0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d36100d7b8_1_0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d36100d7b8_1_0"/>
          <p:cNvSpPr/>
          <p:nvPr/>
        </p:nvSpPr>
        <p:spPr>
          <a:xfrm>
            <a:off x="10278525" y="617850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d36100d7b8_1_0"/>
          <p:cNvSpPr/>
          <p:nvPr/>
        </p:nvSpPr>
        <p:spPr>
          <a:xfrm>
            <a:off x="9169325" y="592800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d36100d7b8_1_0"/>
          <p:cNvSpPr txBox="1"/>
          <p:nvPr/>
        </p:nvSpPr>
        <p:spPr>
          <a:xfrm>
            <a:off x="900925" y="1499025"/>
            <a:ext cx="3172800" cy="4201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Y" sz="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MIC - LPI</a:t>
            </a:r>
            <a:endParaRPr sz="2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Compromiso Institucional - De trabajo en conjunto para análisis de la </a:t>
            </a:r>
            <a:r>
              <a:rPr lang="es-PY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Eliminación</a:t>
            </a: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PY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a lo menos 5 LPI</a:t>
            </a: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1" name="Google Shape;291;g2d36100d7b8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050" y="456237"/>
            <a:ext cx="4215132" cy="72687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d36100d7b8_1_0"/>
          <p:cNvSpPr txBox="1">
            <a:spLocks noGrp="1"/>
          </p:cNvSpPr>
          <p:nvPr>
            <p:ph type="title"/>
          </p:nvPr>
        </p:nvSpPr>
        <p:spPr>
          <a:xfrm>
            <a:off x="350225" y="314600"/>
            <a:ext cx="70320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s-PY" sz="3000" b="1">
                <a:latin typeface="Poppins"/>
                <a:ea typeface="Poppins"/>
                <a:cs typeface="Poppins"/>
                <a:sym typeface="Poppins"/>
              </a:rPr>
              <a:t>Avances y compromisos de Instituciones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g2d36100d7b8_1_0"/>
          <p:cNvSpPr txBox="1"/>
          <p:nvPr/>
        </p:nvSpPr>
        <p:spPr>
          <a:xfrm>
            <a:off x="8342850" y="1580050"/>
            <a:ext cx="3172800" cy="4201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Y" sz="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DINAC</a:t>
            </a:r>
            <a:endParaRPr sz="2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Y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Modernización de Terminal de Cargas de Asunción.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g2d36100d7b8_1_0"/>
          <p:cNvSpPr txBox="1"/>
          <p:nvPr/>
        </p:nvSpPr>
        <p:spPr>
          <a:xfrm>
            <a:off x="4509600" y="1550400"/>
            <a:ext cx="3172800" cy="420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Y"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DINAVISA -INAN</a:t>
            </a:r>
            <a:endParaRPr sz="28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Y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Integración de Sistemas</a:t>
            </a: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Información.</a:t>
            </a: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PY"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Por de pronto las tasas no contarán con modificaciones luego de la fusión.</a:t>
            </a: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d3510062e0_0_9"/>
          <p:cNvSpPr txBox="1">
            <a:spLocks noGrp="1"/>
          </p:cNvSpPr>
          <p:nvPr>
            <p:ph type="subTitle" idx="1"/>
          </p:nvPr>
        </p:nvSpPr>
        <p:spPr>
          <a:xfrm>
            <a:off x="5279725" y="4675125"/>
            <a:ext cx="66879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Y" sz="2500" b="1">
                <a:latin typeface="Poppins"/>
                <a:ea typeface="Poppins"/>
                <a:cs typeface="Poppins"/>
                <a:sym typeface="Poppins"/>
              </a:rPr>
              <a:t>Estudio de Costos y Sobrecostos a la Importación</a:t>
            </a:r>
            <a:endParaRPr sz="25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g2d3510062e0_0_9"/>
          <p:cNvSpPr txBox="1">
            <a:spLocks noGrp="1"/>
          </p:cNvSpPr>
          <p:nvPr>
            <p:ph type="ctrTitle"/>
          </p:nvPr>
        </p:nvSpPr>
        <p:spPr>
          <a:xfrm>
            <a:off x="5279725" y="5439425"/>
            <a:ext cx="53883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PY" sz="2500">
                <a:latin typeface="Poppins"/>
                <a:ea typeface="Poppins"/>
                <a:cs typeface="Poppins"/>
                <a:sym typeface="Poppins"/>
              </a:rPr>
              <a:t>Septiembre 2024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" name="Google Shape;301;g2d3510062e0_0_9"/>
          <p:cNvSpPr/>
          <p:nvPr/>
        </p:nvSpPr>
        <p:spPr>
          <a:xfrm>
            <a:off x="0" y="0"/>
            <a:ext cx="47913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2d3510062e0_0_9"/>
          <p:cNvPicPr preferRelativeResize="0"/>
          <p:nvPr/>
        </p:nvPicPr>
        <p:blipFill rotWithShape="1">
          <a:blip r:embed="rId3">
            <a:alphaModFix/>
          </a:blip>
          <a:srcRect b="5569"/>
          <a:stretch/>
        </p:blipFill>
        <p:spPr>
          <a:xfrm>
            <a:off x="446975" y="576600"/>
            <a:ext cx="3897350" cy="58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2d3510062e0_0_9"/>
          <p:cNvSpPr txBox="1">
            <a:spLocks noGrp="1"/>
          </p:cNvSpPr>
          <p:nvPr>
            <p:ph type="subTitle" idx="1"/>
          </p:nvPr>
        </p:nvSpPr>
        <p:spPr>
          <a:xfrm>
            <a:off x="5279725" y="3181925"/>
            <a:ext cx="66879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Y" sz="4700" b="1">
                <a:latin typeface="Poppins"/>
                <a:ea typeface="Poppins"/>
                <a:cs typeface="Poppins"/>
                <a:sym typeface="Poppins"/>
              </a:rPr>
              <a:t>¡MUCHAS GRACIAS!</a:t>
            </a:r>
            <a:endParaRPr sz="47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4" name="Google Shape;304;g2d3510062e0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7100" y="396425"/>
            <a:ext cx="5221472" cy="200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2d321f44ac5_5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788" y="1913600"/>
            <a:ext cx="5457926" cy="363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d321f44ac5_5_2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d321f44ac5_5_2"/>
          <p:cNvSpPr/>
          <p:nvPr/>
        </p:nvSpPr>
        <p:spPr>
          <a:xfrm>
            <a:off x="1099150" y="0"/>
            <a:ext cx="24849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d321f44ac5_5_2"/>
          <p:cNvSpPr/>
          <p:nvPr/>
        </p:nvSpPr>
        <p:spPr>
          <a:xfrm>
            <a:off x="10278525" y="617850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d321f44ac5_5_2"/>
          <p:cNvSpPr/>
          <p:nvPr/>
        </p:nvSpPr>
        <p:spPr>
          <a:xfrm>
            <a:off x="9169325" y="592800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d321f44ac5_5_2"/>
          <p:cNvSpPr txBox="1">
            <a:spLocks noGrp="1"/>
          </p:cNvSpPr>
          <p:nvPr>
            <p:ph type="ctrTitle"/>
          </p:nvPr>
        </p:nvSpPr>
        <p:spPr>
          <a:xfrm>
            <a:off x="645825" y="1290150"/>
            <a:ext cx="51513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PY" sz="3500" i="1">
                <a:latin typeface="Poppins"/>
                <a:ea typeface="Poppins"/>
                <a:cs typeface="Poppins"/>
                <a:sym typeface="Poppins"/>
              </a:rPr>
              <a:t>“El papel de las cámaras empresariales es superar los obstáculos que frenan la competitividad y promover el crecimiento nacional”</a:t>
            </a:r>
            <a:endParaRPr sz="3500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3500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PY" sz="2700">
                <a:latin typeface="Poppins"/>
                <a:ea typeface="Poppins"/>
                <a:cs typeface="Poppins"/>
                <a:sym typeface="Poppins"/>
              </a:rPr>
              <a:t>-Michael Porter</a:t>
            </a:r>
            <a:endParaRPr sz="27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g2d321f44ac5_5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900" y="377450"/>
            <a:ext cx="5983724" cy="10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E9FF8D-8CA7-BCEE-D4CD-BBD894A09FAA}"/>
              </a:ext>
            </a:extLst>
          </p:cNvPr>
          <p:cNvSpPr txBox="1"/>
          <p:nvPr/>
        </p:nvSpPr>
        <p:spPr>
          <a:xfrm>
            <a:off x="7192490" y="6281402"/>
            <a:ext cx="485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Y" sz="1400" dirty="0">
                <a:latin typeface="Poppins"/>
                <a:ea typeface="Poppins"/>
                <a:cs typeface="Poppins"/>
                <a:sym typeface="Poppins"/>
              </a:rPr>
              <a:t>Elaborado por PEDRO MANCUELLO PEREZ</a:t>
            </a:r>
          </a:p>
          <a:p>
            <a:pPr algn="r"/>
            <a:r>
              <a:rPr lang="es-PY" dirty="0">
                <a:latin typeface="Poppins"/>
                <a:cs typeface="Poppins"/>
                <a:sym typeface="Poppins"/>
              </a:rPr>
              <a:t>ROCIO AGUAYO</a:t>
            </a:r>
            <a:endParaRPr lang="es-PY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4137f9573_1_0"/>
          <p:cNvSpPr txBox="1">
            <a:spLocks noGrp="1"/>
          </p:cNvSpPr>
          <p:nvPr>
            <p:ph type="title"/>
          </p:nvPr>
        </p:nvSpPr>
        <p:spPr>
          <a:xfrm>
            <a:off x="3245625" y="350725"/>
            <a:ext cx="62466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PY" sz="3500" b="1">
                <a:latin typeface="Poppins"/>
                <a:ea typeface="Poppins"/>
                <a:cs typeface="Poppins"/>
                <a:sym typeface="Poppins"/>
              </a:rPr>
              <a:t>Antecedentes al estudio…</a:t>
            </a:r>
            <a:endParaRPr sz="35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" name="Google Shape;112;g304137f9573_1_0"/>
          <p:cNvPicPr preferRelativeResize="0"/>
          <p:nvPr/>
        </p:nvPicPr>
        <p:blipFill rotWithShape="1">
          <a:blip r:embed="rId3">
            <a:alphaModFix/>
          </a:blip>
          <a:srcRect l="3054" t="22342" r="65903" b="7531"/>
          <a:stretch/>
        </p:blipFill>
        <p:spPr>
          <a:xfrm rot="11">
            <a:off x="10106776" y="350727"/>
            <a:ext cx="1461571" cy="18571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g304137f9573_1_0"/>
          <p:cNvSpPr txBox="1">
            <a:spLocks noGrp="1"/>
          </p:cNvSpPr>
          <p:nvPr>
            <p:ph type="title"/>
          </p:nvPr>
        </p:nvSpPr>
        <p:spPr>
          <a:xfrm>
            <a:off x="332625" y="883000"/>
            <a:ext cx="91596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Y" sz="2800">
                <a:latin typeface="Poppins"/>
                <a:ea typeface="Poppins"/>
                <a:cs typeface="Poppins"/>
                <a:sym typeface="Poppins"/>
              </a:rPr>
              <a:t>En el estudio de Sobrecostos a la Importación del año 2014 se identificaron siete: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14" name="Google Shape;114;g304137f9573_1_0"/>
          <p:cNvGraphicFramePr/>
          <p:nvPr/>
        </p:nvGraphicFramePr>
        <p:xfrm>
          <a:off x="623650" y="2511450"/>
          <a:ext cx="10944700" cy="3748800"/>
        </p:xfrm>
        <a:graphic>
          <a:graphicData uri="http://schemas.openxmlformats.org/drawingml/2006/table">
            <a:tbl>
              <a:tblPr>
                <a:noFill/>
                <a:tableStyleId>{16E3E810-DE23-48C7-AB59-B28E5E991EFB}</a:tableStyleId>
              </a:tblPr>
              <a:tblGrid>
                <a:gridCol w="69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N°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Tributo/Tasa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Marco Legal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Resultado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Arancel Consular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Ley N° 4.033/10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Eliminado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Tasa del 7% sobre Arancel Consular destinado al INDI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Ley 904/81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Eliminado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Tarifas portuarias de la ANNP en las Àreas de Control Integrado (ACI)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Decreto N° 1.306/02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Eliminado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Tasa de intervención ANNP y DNA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Decreto N° 13.087/96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eliminado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DNA diferencia de pesaje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Decreto N° 4.672/05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eliminado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Fotocopias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AEDA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eliminado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Licencias Previas de Importación “LPI”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Decretos varios</a:t>
                      </a:r>
                      <a:endParaRPr sz="15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PY" sz="15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eliminado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5" name="Google Shape;115;g304137f9573_1_0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04137f9573_1_0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años atrás…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C4C41D7-18EE-589F-FB39-D89FB3874B59}"/>
              </a:ext>
            </a:extLst>
          </p:cNvPr>
          <p:cNvSpPr txBox="1"/>
          <p:nvPr/>
        </p:nvSpPr>
        <p:spPr>
          <a:xfrm>
            <a:off x="7192490" y="6281402"/>
            <a:ext cx="485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Y" sz="1400" dirty="0">
                <a:latin typeface="Poppins"/>
                <a:ea typeface="Poppins"/>
                <a:cs typeface="Poppins"/>
                <a:sym typeface="Poppins"/>
              </a:rPr>
              <a:t>Elaborado por PEDRO MANCUELLO PEREZ</a:t>
            </a:r>
          </a:p>
          <a:p>
            <a:pPr algn="r"/>
            <a:r>
              <a:rPr lang="es-PY" dirty="0">
                <a:latin typeface="Poppins"/>
                <a:cs typeface="Poppins"/>
                <a:sym typeface="Poppins"/>
              </a:rPr>
              <a:t>ROCIO AGUAYO</a:t>
            </a:r>
            <a:endParaRPr lang="es-PY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33b5d7b32_0_48"/>
          <p:cNvSpPr txBox="1">
            <a:spLocks noGrp="1"/>
          </p:cNvSpPr>
          <p:nvPr>
            <p:ph type="title"/>
          </p:nvPr>
        </p:nvSpPr>
        <p:spPr>
          <a:xfrm>
            <a:off x="3182625" y="318150"/>
            <a:ext cx="84855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PY" sz="3009" b="1">
                <a:latin typeface="Poppins SemiBold"/>
                <a:ea typeface="Poppins SemiBold"/>
                <a:cs typeface="Poppins SemiBold"/>
                <a:sym typeface="Poppins SemiBold"/>
              </a:rPr>
              <a:t>Las importaciones juegan un rol fundamental en la economía del país</a:t>
            </a:r>
            <a:endParaRPr sz="3009" b="1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" name="Google Shape;123;g2d33b5d7b32_0_48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d33b5d7b32_0_48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Y" sz="2000" b="1" i="1">
                <a:latin typeface="Poppins"/>
                <a:ea typeface="Poppins"/>
                <a:cs typeface="Poppins"/>
                <a:sym typeface="Poppins"/>
              </a:rPr>
              <a:t>Análisis Macro</a:t>
            </a:r>
            <a:endParaRPr sz="2000" b="1" i="1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" name="Google Shape;125;g2d33b5d7b32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518275"/>
            <a:ext cx="8352600" cy="41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d33b5d7b32_0_48"/>
          <p:cNvSpPr txBox="1">
            <a:spLocks noGrp="1"/>
          </p:cNvSpPr>
          <p:nvPr>
            <p:ph type="title"/>
          </p:nvPr>
        </p:nvSpPr>
        <p:spPr>
          <a:xfrm>
            <a:off x="0" y="6178500"/>
            <a:ext cx="3771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PY" sz="1400" u="sng"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lang="es-PY" sz="1400">
                <a:latin typeface="Poppins"/>
                <a:ea typeface="Poppins"/>
                <a:cs typeface="Poppins"/>
                <a:sym typeface="Poppins"/>
              </a:rPr>
              <a:t>: Elaboración propia con datos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PY" sz="1400">
                <a:latin typeface="Poppins"/>
                <a:ea typeface="Poppins"/>
                <a:cs typeface="Poppins"/>
                <a:sym typeface="Poppins"/>
              </a:rPr>
              <a:t>              del Banco Central del Paraguay.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g2d33b5d7b32_0_48"/>
          <p:cNvSpPr/>
          <p:nvPr/>
        </p:nvSpPr>
        <p:spPr>
          <a:xfrm>
            <a:off x="8599125" y="1975475"/>
            <a:ext cx="3460200" cy="17223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d33b5d7b32_0_48"/>
          <p:cNvSpPr txBox="1">
            <a:spLocks noGrp="1"/>
          </p:cNvSpPr>
          <p:nvPr>
            <p:ph type="title"/>
          </p:nvPr>
        </p:nvSpPr>
        <p:spPr>
          <a:xfrm>
            <a:off x="9913775" y="1975475"/>
            <a:ext cx="13728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PY" sz="3409" b="1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31,3%</a:t>
            </a:r>
            <a:endParaRPr sz="3409" b="1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9" name="Google Shape;129;g2d33b5d7b32_0_48"/>
          <p:cNvSpPr txBox="1">
            <a:spLocks noGrp="1"/>
          </p:cNvSpPr>
          <p:nvPr>
            <p:ph type="title"/>
          </p:nvPr>
        </p:nvSpPr>
        <p:spPr>
          <a:xfrm>
            <a:off x="9913775" y="2701175"/>
            <a:ext cx="20826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PY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Peso de las importaciones en el PIB en 2023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" name="Google Shape;130;g2d33b5d7b32_0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8100" y="2250725"/>
            <a:ext cx="1012300" cy="10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d33b5d7b32_0_48"/>
          <p:cNvSpPr/>
          <p:nvPr/>
        </p:nvSpPr>
        <p:spPr>
          <a:xfrm>
            <a:off x="8599125" y="3994750"/>
            <a:ext cx="3460200" cy="15099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d33b5d7b32_0_48"/>
          <p:cNvSpPr txBox="1">
            <a:spLocks noGrp="1"/>
          </p:cNvSpPr>
          <p:nvPr>
            <p:ph type="title"/>
          </p:nvPr>
        </p:nvSpPr>
        <p:spPr>
          <a:xfrm>
            <a:off x="8747775" y="4087425"/>
            <a:ext cx="31629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PY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Apertura comercial del Paraguay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g2d33b5d7b32_0_48"/>
          <p:cNvSpPr txBox="1">
            <a:spLocks noGrp="1"/>
          </p:cNvSpPr>
          <p:nvPr>
            <p:ph type="title"/>
          </p:nvPr>
        </p:nvSpPr>
        <p:spPr>
          <a:xfrm>
            <a:off x="8856075" y="4731925"/>
            <a:ext cx="29463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PY" sz="3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77%</a:t>
            </a:r>
            <a:endParaRPr sz="34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g2d33b5d7b32_0_48"/>
          <p:cNvSpPr/>
          <p:nvPr/>
        </p:nvSpPr>
        <p:spPr>
          <a:xfrm>
            <a:off x="4860050" y="5834375"/>
            <a:ext cx="7199400" cy="12312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d33b5d7b32_0_48"/>
          <p:cNvSpPr txBox="1"/>
          <p:nvPr/>
        </p:nvSpPr>
        <p:spPr>
          <a:xfrm>
            <a:off x="5118300" y="6017975"/>
            <a:ext cx="73881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Consumo, insumos para la producción, bienes de Capital, régimen de MAQUILA y reexportación bajo régimen de turismo generando ingresos y empleos.</a:t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3013451" y="2575"/>
            <a:ext cx="7966500" cy="13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s-PY" sz="3300" b="1">
                <a:latin typeface="Poppins"/>
                <a:ea typeface="Poppins"/>
                <a:cs typeface="Poppins"/>
                <a:sym typeface="Poppins"/>
              </a:rPr>
              <a:t>Sobrecosto por </a:t>
            </a:r>
            <a:endParaRPr sz="33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s-PY" sz="3300" b="1">
                <a:latin typeface="Poppins"/>
                <a:ea typeface="Poppins"/>
                <a:cs typeface="Poppins"/>
                <a:sym typeface="Poppins"/>
              </a:rPr>
              <a:t>Mediterraneidad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137900" y="5928000"/>
            <a:ext cx="894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PY" b="0" i="0" u="sng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lang="es-PY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Elaboración propia en base a datos del Estudio 216 de ALADI (2016) sobre una canasta</a:t>
            </a:r>
            <a:r>
              <a:rPr lang="es-PY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PY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ponderada de bienes comerciados entre todos los países de ALADI y (Asia, Europa y USA) </a:t>
            </a:r>
            <a:endParaRPr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PY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3% sobre el Valor del Producto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10430925" y="76830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8940725" y="51780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s-PY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USD 355 Millones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7558400" y="1814700"/>
            <a:ext cx="3984900" cy="4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s-PY" sz="2300" b="1">
                <a:latin typeface="Poppins"/>
                <a:ea typeface="Poppins"/>
                <a:cs typeface="Poppins"/>
                <a:sym typeface="Poppins"/>
              </a:rPr>
              <a:t>Cálculo basado en Investigación de ALADI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es-PY" sz="2600">
                <a:latin typeface="Poppins"/>
                <a:ea typeface="Poppins"/>
                <a:cs typeface="Poppins"/>
                <a:sym typeface="Poppins"/>
              </a:rPr>
            </a:br>
            <a:r>
              <a:rPr lang="es-PY" sz="2100">
                <a:latin typeface="Poppins"/>
                <a:ea typeface="Poppins"/>
                <a:cs typeface="Poppins"/>
                <a:sym typeface="Poppins"/>
              </a:rPr>
              <a:t>Nuestra situación de país sin litoral marítimo incrementa los costos de transporte. El valor del sobrecosto de transporte es de un </a:t>
            </a:r>
            <a:r>
              <a:rPr lang="es-PY" sz="2100" b="1">
                <a:latin typeface="Poppins"/>
                <a:ea typeface="Poppins"/>
                <a:cs typeface="Poppins"/>
                <a:sym typeface="Poppins"/>
              </a:rPr>
              <a:t>33%</a:t>
            </a:r>
            <a:r>
              <a:rPr lang="es-PY" sz="2100">
                <a:latin typeface="Poppins"/>
                <a:ea typeface="Poppins"/>
                <a:cs typeface="Poppins"/>
                <a:sym typeface="Poppins"/>
              </a:rPr>
              <a:t> promedio del costo del transporte.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s-PY" sz="2100">
                <a:latin typeface="Poppins"/>
                <a:ea typeface="Poppins"/>
                <a:cs typeface="Poppins"/>
                <a:sym typeface="Poppins"/>
              </a:rPr>
              <a:t>Equivalente a 355 Millones de Dólares para el 2023 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25" y="1303200"/>
            <a:ext cx="7279600" cy="44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5775" y="2898450"/>
            <a:ext cx="1688475" cy="6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29F8F21-1FF6-9689-8480-01EA704BE418}"/>
              </a:ext>
            </a:extLst>
          </p:cNvPr>
          <p:cNvSpPr txBox="1"/>
          <p:nvPr/>
        </p:nvSpPr>
        <p:spPr>
          <a:xfrm>
            <a:off x="7192490" y="6281402"/>
            <a:ext cx="485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Y" sz="1400" dirty="0">
                <a:latin typeface="Poppins"/>
                <a:ea typeface="Poppins"/>
                <a:cs typeface="Poppins"/>
                <a:sym typeface="Poppins"/>
              </a:rPr>
              <a:t>Elaborado por PEDRO MANCUELLO PEREZ</a:t>
            </a:r>
          </a:p>
          <a:p>
            <a:pPr algn="r"/>
            <a:r>
              <a:rPr lang="es-PY" dirty="0">
                <a:latin typeface="Poppins"/>
                <a:cs typeface="Poppins"/>
                <a:sym typeface="Poppins"/>
              </a:rPr>
              <a:t>ROCIO AGUAYO</a:t>
            </a:r>
            <a:endParaRPr lang="es-PY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Google Shape;153;p8"/>
          <p:cNvGraphicFramePr/>
          <p:nvPr/>
        </p:nvGraphicFramePr>
        <p:xfrm>
          <a:off x="1505588" y="2228720"/>
          <a:ext cx="9180825" cy="2838355"/>
        </p:xfrm>
        <a:graphic>
          <a:graphicData uri="http://schemas.openxmlformats.org/drawingml/2006/table">
            <a:tbl>
              <a:tblPr firstRow="1" bandRow="1">
                <a:noFill/>
                <a:tableStyleId>{23D3C628-A8A1-4344-B182-7088DAE37CA9}</a:tableStyleId>
              </a:tblPr>
              <a:tblGrid>
                <a:gridCol w="45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Año 2013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2023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Crecimiento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PY" sz="20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Import. CIF </a:t>
                      </a: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(Millones USD)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13.239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2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17.740</a:t>
                      </a:r>
                      <a:endParaRPr sz="2200" b="1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34%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PY" sz="20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Import. FOB </a:t>
                      </a: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(Millones USD)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12.348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2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16.665</a:t>
                      </a:r>
                      <a:endParaRPr sz="2200" b="1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35%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Y" sz="20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Diferencia</a:t>
                      </a: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= Costo de Transporte Flete y Seguro (Millones USD)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15C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890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chemeClr val="accent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2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1.075</a:t>
                      </a:r>
                      <a:endParaRPr sz="2200" b="1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1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PY" sz="20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20,8%</a:t>
                      </a:r>
                      <a:endParaRPr sz="20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PY" sz="20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Ratio: Costo de Transporte/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PY" sz="20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Costo de Mercadería (FOB)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PY" sz="22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6,45 %</a:t>
                      </a:r>
                      <a:endParaRPr sz="2200" b="1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4" name="Google Shape;154;p8"/>
          <p:cNvSpPr txBox="1"/>
          <p:nvPr/>
        </p:nvSpPr>
        <p:spPr>
          <a:xfrm>
            <a:off x="1505601" y="5290625"/>
            <a:ext cx="888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Y" sz="1200" b="0" i="0" u="sng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lang="es-PY"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Elaboración propia en base a datos del </a:t>
            </a:r>
            <a:r>
              <a:rPr lang="es-PY" sz="1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valor total de las Importaciones 2023</a:t>
            </a:r>
            <a:r>
              <a:rPr lang="es-PY"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2013 del sistema SOFIA.</a:t>
            </a:r>
            <a:endParaRPr sz="12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10278525" y="617850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8687775" y="5791100"/>
            <a:ext cx="2493600" cy="10668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Y" sz="1800" b="1" u="sng">
                <a:latin typeface="Calibri"/>
                <a:ea typeface="Calibri"/>
                <a:cs typeface="Calibri"/>
                <a:sym typeface="Calibri"/>
              </a:rPr>
              <a:t>Sobrecosto 2023</a:t>
            </a:r>
            <a:r>
              <a:rPr lang="es-PY" sz="1800" b="1">
                <a:latin typeface="Calibri"/>
                <a:ea typeface="Calibri"/>
                <a:cs typeface="Calibri"/>
                <a:sym typeface="Calibri"/>
              </a:rPr>
              <a:t> 33% de 1.075 Millones USD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085120" y="458475"/>
            <a:ext cx="42066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291"/>
              <a:buFont typeface="Calibri"/>
              <a:buNone/>
            </a:pPr>
            <a:r>
              <a:rPr lang="es-PY" sz="3433" b="1">
                <a:latin typeface="Poppins"/>
                <a:ea typeface="Poppins"/>
                <a:cs typeface="Poppins"/>
                <a:sym typeface="Poppins"/>
              </a:rPr>
              <a:t>Costo de transporte </a:t>
            </a:r>
            <a:endParaRPr sz="3433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046"/>
              <a:buFont typeface="Calibri"/>
              <a:buNone/>
            </a:pPr>
            <a:r>
              <a:rPr lang="es-PY" sz="2766">
                <a:latin typeface="Poppins"/>
                <a:ea typeface="Poppins"/>
                <a:cs typeface="Poppins"/>
                <a:sym typeface="Poppins"/>
              </a:rPr>
              <a:t>Cálculo Estudio 2024</a:t>
            </a:r>
            <a:endParaRPr sz="4065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712" y="583725"/>
            <a:ext cx="3950788" cy="6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33b5d7b32_0_6"/>
          <p:cNvSpPr txBox="1">
            <a:spLocks noGrp="1"/>
          </p:cNvSpPr>
          <p:nvPr>
            <p:ph type="title"/>
          </p:nvPr>
        </p:nvSpPr>
        <p:spPr>
          <a:xfrm>
            <a:off x="3218150" y="98950"/>
            <a:ext cx="8324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Y" sz="3800" b="1">
                <a:latin typeface="Poppins"/>
                <a:ea typeface="Poppins"/>
                <a:cs typeface="Poppins"/>
                <a:sym typeface="Poppins"/>
              </a:rPr>
              <a:t>Soluciones macro a la mediterraneidad</a:t>
            </a:r>
            <a:endParaRPr sz="38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g2d33b5d7b32_0_6"/>
          <p:cNvSpPr txBox="1">
            <a:spLocks noGrp="1"/>
          </p:cNvSpPr>
          <p:nvPr>
            <p:ph type="body" idx="1"/>
          </p:nvPr>
        </p:nvSpPr>
        <p:spPr>
          <a:xfrm>
            <a:off x="7797975" y="2560650"/>
            <a:ext cx="4050000" cy="30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PY" sz="2200" b="1" i="1">
                <a:latin typeface="Poppins"/>
                <a:ea typeface="Poppins"/>
                <a:cs typeface="Poppins"/>
                <a:sym typeface="Poppins"/>
              </a:rPr>
              <a:t>Diversificación </a:t>
            </a:r>
            <a:r>
              <a:rPr lang="es-PY" sz="2200">
                <a:latin typeface="Poppins"/>
                <a:ea typeface="Poppins"/>
                <a:cs typeface="Poppins"/>
                <a:sym typeface="Poppins"/>
              </a:rPr>
              <a:t>de modalidades de transporte ( + Corredor Bioceánico)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PY" sz="2200">
                <a:latin typeface="Poppins"/>
                <a:ea typeface="Poppins"/>
                <a:cs typeface="Poppins"/>
                <a:sym typeface="Poppins"/>
              </a:rPr>
              <a:t>Desarrollo de un plan maestro de la </a:t>
            </a:r>
            <a:r>
              <a:rPr lang="es-PY" sz="2200" b="1" i="1">
                <a:latin typeface="Poppins"/>
                <a:ea typeface="Poppins"/>
                <a:cs typeface="Poppins"/>
                <a:sym typeface="Poppins"/>
              </a:rPr>
              <a:t>hidrovía Paraguay-Paraná </a:t>
            </a:r>
            <a:endParaRPr sz="2200"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g2d33b5d7b32_0_6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d33b5d7b32_0_6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d33b5d7b32_0_6"/>
          <p:cNvSpPr/>
          <p:nvPr/>
        </p:nvSpPr>
        <p:spPr>
          <a:xfrm>
            <a:off x="10278525" y="617850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d33b5d7b32_0_6"/>
          <p:cNvSpPr/>
          <p:nvPr/>
        </p:nvSpPr>
        <p:spPr>
          <a:xfrm>
            <a:off x="9169325" y="592800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d33b5d7b32_0_6"/>
          <p:cNvSpPr txBox="1">
            <a:spLocks noGrp="1"/>
          </p:cNvSpPr>
          <p:nvPr>
            <p:ph type="title"/>
          </p:nvPr>
        </p:nvSpPr>
        <p:spPr>
          <a:xfrm>
            <a:off x="1099150" y="1600025"/>
            <a:ext cx="3866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Y" sz="3200">
                <a:highlight>
                  <a:srgbClr val="C0C0C0"/>
                </a:highlight>
                <a:latin typeface="Poppins"/>
                <a:ea typeface="Poppins"/>
                <a:cs typeface="Poppins"/>
                <a:sym typeface="Poppins"/>
              </a:rPr>
              <a:t>A corto plazo</a:t>
            </a:r>
            <a:endParaRPr sz="3200">
              <a:highlight>
                <a:srgbClr val="C0C0C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g2d33b5d7b32_0_6"/>
          <p:cNvSpPr txBox="1">
            <a:spLocks noGrp="1"/>
          </p:cNvSpPr>
          <p:nvPr>
            <p:ph type="title"/>
          </p:nvPr>
        </p:nvSpPr>
        <p:spPr>
          <a:xfrm>
            <a:off x="7359088" y="1588538"/>
            <a:ext cx="3866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Y" sz="3200">
                <a:highlight>
                  <a:srgbClr val="FF0000"/>
                </a:highlight>
                <a:latin typeface="Poppins"/>
                <a:ea typeface="Poppins"/>
                <a:cs typeface="Poppins"/>
                <a:sym typeface="Poppins"/>
              </a:rPr>
              <a:t>A mediano plazo</a:t>
            </a:r>
            <a:endParaRPr sz="3200">
              <a:highlight>
                <a:srgbClr val="FF00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g2d33b5d7b32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316926">
            <a:off x="394768" y="2509310"/>
            <a:ext cx="1238187" cy="123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d33b5d7b32_0_6"/>
          <p:cNvSpPr txBox="1">
            <a:spLocks noGrp="1"/>
          </p:cNvSpPr>
          <p:nvPr>
            <p:ph type="body" idx="1"/>
          </p:nvPr>
        </p:nvSpPr>
        <p:spPr>
          <a:xfrm>
            <a:off x="1722925" y="2744663"/>
            <a:ext cx="4221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PY" sz="2200">
                <a:latin typeface="Poppins"/>
                <a:ea typeface="Poppins"/>
                <a:cs typeface="Poppins"/>
                <a:sym typeface="Poppins"/>
              </a:rPr>
              <a:t>Mejora en la infraestructura de </a:t>
            </a:r>
            <a:r>
              <a:rPr lang="es-PY" sz="2200" b="1" i="1">
                <a:latin typeface="Poppins"/>
                <a:ea typeface="Poppins"/>
                <a:cs typeface="Poppins"/>
                <a:sym typeface="Poppins"/>
              </a:rPr>
              <a:t>cargas </a:t>
            </a:r>
            <a:r>
              <a:rPr lang="es-PY" sz="2200">
                <a:latin typeface="Poppins"/>
                <a:ea typeface="Poppins"/>
                <a:cs typeface="Poppins"/>
                <a:sym typeface="Poppins"/>
              </a:rPr>
              <a:t>en aeropuertos.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6" name="Google Shape;176;g2d33b5d7b32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950" y="4108326"/>
            <a:ext cx="1174525" cy="11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d33b5d7b32_0_6"/>
          <p:cNvSpPr txBox="1">
            <a:spLocks noGrp="1"/>
          </p:cNvSpPr>
          <p:nvPr>
            <p:ph type="body" idx="1"/>
          </p:nvPr>
        </p:nvSpPr>
        <p:spPr>
          <a:xfrm>
            <a:off x="1812125" y="4108325"/>
            <a:ext cx="42213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PY" sz="2200">
                <a:latin typeface="Poppins"/>
                <a:ea typeface="Poppins"/>
                <a:cs typeface="Poppins"/>
                <a:sym typeface="Poppins"/>
              </a:rPr>
              <a:t>Trabajos de dragado en río </a:t>
            </a:r>
            <a:r>
              <a:rPr lang="es-PY" sz="2200" b="1" i="1">
                <a:latin typeface="Poppins"/>
                <a:ea typeface="Poppins"/>
                <a:cs typeface="Poppins"/>
                <a:sym typeface="Poppins"/>
              </a:rPr>
              <a:t>sostenidos en el tiempo</a:t>
            </a:r>
            <a:r>
              <a:rPr lang="es-PY" sz="2200">
                <a:latin typeface="Poppins"/>
                <a:ea typeface="Poppins"/>
                <a:cs typeface="Poppins"/>
                <a:sym typeface="Poppins"/>
              </a:rPr>
              <a:t>, no por temporada de bajante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8" name="Google Shape;178;g2d33b5d7b32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950" y="5495225"/>
            <a:ext cx="1174525" cy="11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d33b5d7b32_0_6"/>
          <p:cNvSpPr txBox="1">
            <a:spLocks noGrp="1"/>
          </p:cNvSpPr>
          <p:nvPr>
            <p:ph type="body" idx="1"/>
          </p:nvPr>
        </p:nvSpPr>
        <p:spPr>
          <a:xfrm>
            <a:off x="1875325" y="5834093"/>
            <a:ext cx="4221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PY" sz="2200" b="1" i="1">
                <a:latin typeface="Poppins"/>
                <a:ea typeface="Poppins"/>
                <a:cs typeface="Poppins"/>
                <a:sym typeface="Poppins"/>
              </a:rPr>
              <a:t>Duplicación </a:t>
            </a:r>
            <a:r>
              <a:rPr lang="es-PY" sz="2200">
                <a:latin typeface="Poppins"/>
                <a:ea typeface="Poppins"/>
                <a:cs typeface="Poppins"/>
                <a:sym typeface="Poppins"/>
              </a:rPr>
              <a:t>de la Ruta N° 1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0" name="Google Shape;180;g2d33b5d7b32_0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1738" y="2560648"/>
            <a:ext cx="1176225" cy="11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d33b5d7b32_0_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2600" y="4065874"/>
            <a:ext cx="1174525" cy="1174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288ED6-69CD-429D-E929-702D044C008A}"/>
              </a:ext>
            </a:extLst>
          </p:cNvPr>
          <p:cNvSpPr txBox="1"/>
          <p:nvPr/>
        </p:nvSpPr>
        <p:spPr>
          <a:xfrm>
            <a:off x="7192490" y="6281402"/>
            <a:ext cx="485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Y" sz="1400" dirty="0">
                <a:latin typeface="Poppins"/>
                <a:ea typeface="Poppins"/>
                <a:cs typeface="Poppins"/>
                <a:sym typeface="Poppins"/>
              </a:rPr>
              <a:t>Elaborado por PEDRO MANCUELLO PEREZ</a:t>
            </a:r>
          </a:p>
          <a:p>
            <a:pPr algn="r"/>
            <a:r>
              <a:rPr lang="es-PY" dirty="0">
                <a:latin typeface="Poppins"/>
                <a:cs typeface="Poppins"/>
                <a:sym typeface="Poppins"/>
              </a:rPr>
              <a:t>ROCIO AGUAYO</a:t>
            </a:r>
            <a:endParaRPr lang="es-P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321f44ac5_0_97"/>
          <p:cNvSpPr txBox="1">
            <a:spLocks noGrp="1"/>
          </p:cNvSpPr>
          <p:nvPr>
            <p:ph type="title"/>
          </p:nvPr>
        </p:nvSpPr>
        <p:spPr>
          <a:xfrm>
            <a:off x="2952100" y="776125"/>
            <a:ext cx="45846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s-PY" sz="2950" b="1">
                <a:latin typeface="Poppins"/>
                <a:ea typeface="Poppins"/>
                <a:cs typeface="Poppins"/>
                <a:sym typeface="Poppins"/>
              </a:rPr>
              <a:t>10 Familias de Productos analizados</a:t>
            </a:r>
            <a:endParaRPr sz="295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g2d321f44ac5_0_97"/>
          <p:cNvSpPr/>
          <p:nvPr/>
        </p:nvSpPr>
        <p:spPr>
          <a:xfrm>
            <a:off x="-270475" y="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d321f44ac5_0_97"/>
          <p:cNvSpPr/>
          <p:nvPr/>
        </p:nvSpPr>
        <p:spPr>
          <a:xfrm>
            <a:off x="1099150" y="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Y" sz="2000" b="1">
                <a:latin typeface="Poppins"/>
                <a:ea typeface="Poppins"/>
                <a:cs typeface="Poppins"/>
                <a:sym typeface="Poppins"/>
              </a:rPr>
              <a:t>Análisis Micro</a:t>
            </a:r>
            <a:endParaRPr sz="2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g2d321f44ac5_0_97"/>
          <p:cNvSpPr/>
          <p:nvPr/>
        </p:nvSpPr>
        <p:spPr>
          <a:xfrm>
            <a:off x="10278525" y="6178500"/>
            <a:ext cx="2082600" cy="6795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d321f44ac5_0_97"/>
          <p:cNvSpPr/>
          <p:nvPr/>
        </p:nvSpPr>
        <p:spPr>
          <a:xfrm>
            <a:off x="9169325" y="5928000"/>
            <a:ext cx="1914300" cy="9300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d321f44ac5_0_97"/>
          <p:cNvSpPr/>
          <p:nvPr/>
        </p:nvSpPr>
        <p:spPr>
          <a:xfrm>
            <a:off x="1553250" y="1650300"/>
            <a:ext cx="4196100" cy="4201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Alimentos y bebidas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Productos químicos y farmacéuticos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Perfumería, cosméticos y artículos de tocador.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PVC - Plásticos - Fibra de vidrio - cristales.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Cubiertas - cámaras.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g2d321f44ac5_0_97"/>
          <p:cNvSpPr/>
          <p:nvPr/>
        </p:nvSpPr>
        <p:spPr>
          <a:xfrm>
            <a:off x="6402925" y="1650300"/>
            <a:ext cx="4196100" cy="4201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6. Artículos de oficina - útiles escolares - papelería.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7. Tejidos - hilos - confecciones - calzados - carteras y accesorios.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8. Aceros - aluminio - hierro.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9. Electrodomésticos y electrónica.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Y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10. Tractores - maquinarias - camiones - vehículos.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3" name="Google Shape;193;g2d321f44ac5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5575" y="395087"/>
            <a:ext cx="4532400" cy="7786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63CCF-1B50-2934-E548-B9BB32680822}"/>
              </a:ext>
            </a:extLst>
          </p:cNvPr>
          <p:cNvSpPr txBox="1"/>
          <p:nvPr/>
        </p:nvSpPr>
        <p:spPr>
          <a:xfrm>
            <a:off x="7192490" y="6281402"/>
            <a:ext cx="485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Y" sz="1400" dirty="0">
                <a:latin typeface="Poppins"/>
                <a:ea typeface="Poppins"/>
                <a:cs typeface="Poppins"/>
                <a:sym typeface="Poppins"/>
              </a:rPr>
              <a:t>Elaborado por PEDRO MANCUELLO PEREZ</a:t>
            </a:r>
          </a:p>
          <a:p>
            <a:pPr algn="r"/>
            <a:r>
              <a:rPr lang="es-PY" dirty="0">
                <a:latin typeface="Poppins"/>
                <a:cs typeface="Poppins"/>
                <a:sym typeface="Poppins"/>
              </a:rPr>
              <a:t>ROCIO AGUAYO</a:t>
            </a:r>
            <a:endParaRPr lang="es-P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/>
          <p:nvPr/>
        </p:nvSpPr>
        <p:spPr>
          <a:xfrm>
            <a:off x="10278525" y="5928000"/>
            <a:ext cx="2082600" cy="9300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8053200" y="5500900"/>
            <a:ext cx="3549000" cy="13569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Y" sz="1800" b="1" u="sng">
                <a:latin typeface="Calibri"/>
                <a:ea typeface="Calibri"/>
                <a:cs typeface="Calibri"/>
                <a:sym typeface="Calibri"/>
              </a:rPr>
              <a:t>Costos</a:t>
            </a:r>
            <a:r>
              <a:rPr lang="es-PY" sz="1700" b="1">
                <a:latin typeface="Calibri"/>
                <a:ea typeface="Calibri"/>
                <a:cs typeface="Calibri"/>
                <a:sym typeface="Calibri"/>
              </a:rPr>
              <a:t>: abonados en DNIT (Aduanas y Tributación) </a:t>
            </a:r>
            <a:r>
              <a:rPr lang="es-PY" sz="1800" b="1" u="sng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PY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obrecostos</a:t>
            </a:r>
            <a:r>
              <a:rPr lang="es-PY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otras instituciones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649825" y="-5225"/>
            <a:ext cx="48867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s-PY" sz="2161" b="1">
                <a:latin typeface="Poppins"/>
                <a:ea typeface="Poppins"/>
                <a:cs typeface="Poppins"/>
                <a:sym typeface="Poppins"/>
              </a:rPr>
              <a:t>Costos 2023 </a:t>
            </a:r>
            <a:r>
              <a:rPr lang="es-PY" sz="2161">
                <a:latin typeface="Poppins"/>
                <a:ea typeface="Poppins"/>
                <a:cs typeface="Poppins"/>
                <a:sym typeface="Poppins"/>
              </a:rPr>
              <a:t>(en valores y como % de Productos estudiados)</a:t>
            </a:r>
            <a:endParaRPr sz="216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793500"/>
            <a:ext cx="7900800" cy="579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4825" y="1625700"/>
            <a:ext cx="4886725" cy="33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9008" y="222875"/>
            <a:ext cx="3955392" cy="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7355425" y="756775"/>
            <a:ext cx="5248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PY" sz="2000" b="1">
                <a:latin typeface="Poppins"/>
                <a:ea typeface="Poppins"/>
                <a:cs typeface="Poppins"/>
                <a:sym typeface="Poppins"/>
              </a:rPr>
              <a:t>Costos, y Sobrecostos adicionales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Microsoft Office PowerPoint</Application>
  <PresentationFormat>Panorámica</PresentationFormat>
  <Paragraphs>235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Poppins SemiBold</vt:lpstr>
      <vt:lpstr>Poppins</vt:lpstr>
      <vt:lpstr>Arial</vt:lpstr>
      <vt:lpstr>Calibri</vt:lpstr>
      <vt:lpstr>Noto Sans Symbols</vt:lpstr>
      <vt:lpstr>Tema de Office</vt:lpstr>
      <vt:lpstr>Centro de Importadores del Paraguay - CIP</vt:lpstr>
      <vt:lpstr>“El papel de las cámaras empresariales es superar los obstáculos que frenan la competitividad y promover el crecimiento nacional”  -Michael Porter</vt:lpstr>
      <vt:lpstr>Antecedentes al estudio…</vt:lpstr>
      <vt:lpstr>Las importaciones juegan un rol fundamental en la economía del país</vt:lpstr>
      <vt:lpstr>Sobrecosto por  Mediterraneidad</vt:lpstr>
      <vt:lpstr>Costo de transporte  Cálculo Estudio 2024</vt:lpstr>
      <vt:lpstr>Soluciones macro a la mediterraneidad</vt:lpstr>
      <vt:lpstr>10 Familias de Productos analizados</vt:lpstr>
      <vt:lpstr>Costos 2023 (en valores y como % de Productos estudiados)</vt:lpstr>
      <vt:lpstr>Análisis realizado para cada familia de producto. Ej. Domisanitario</vt:lpstr>
      <vt:lpstr>Domisanitario</vt:lpstr>
      <vt:lpstr>Resumen de Sobrecostos identificados</vt:lpstr>
      <vt:lpstr>Principales Acciones propuestas para reducir Sobrecostos (I)</vt:lpstr>
      <vt:lpstr>Principales Acciones propuestas para reducir Sobrecostos (II)</vt:lpstr>
      <vt:lpstr>Reflexiones finales</vt:lpstr>
      <vt:lpstr>Paraguay posee sobrecostos por mediterraneidad y debe trabajar en compensarlos reduciendo otros sobrecostos y buscando mayor eficiencia logística.  Sobrecostos por burocracia o malas prácticas en instituciones como: ANNP, DNIT, MIC-INTN, DINAVISA-INAN, DINAC deben ser eliminados, simplificados y automatizados.  El aumento de productos con Licencias Previas de Importación fue de 117% en 10 años, estas barreras al comercio deben ser revisadas.</vt:lpstr>
      <vt:lpstr>Recomendaciones Finales</vt:lpstr>
      <vt:lpstr>Avances y compromisos de Instituciones</vt:lpstr>
      <vt:lpstr>Septiembre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Pedro Mancuello</dc:creator>
  <cp:lastModifiedBy>♠Liliana Olmedo♠</cp:lastModifiedBy>
  <cp:revision>1</cp:revision>
  <dcterms:created xsi:type="dcterms:W3CDTF">2024-09-05T13:18:58Z</dcterms:created>
  <dcterms:modified xsi:type="dcterms:W3CDTF">2024-10-11T20:10:18Z</dcterms:modified>
</cp:coreProperties>
</file>